
<file path=[Content_Types].xml><?xml version="1.0" encoding="utf-8"?>
<Types xmlns="http://schemas.openxmlformats.org/package/2006/content-types">
  <Default Extension="png" ContentType="image/png"/>
  <Default Extension="tmp"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 id="2147483687" r:id="rId3"/>
  </p:sldMasterIdLst>
  <p:notesMasterIdLst>
    <p:notesMasterId r:id="rId35"/>
  </p:notesMasterIdLst>
  <p:sldIdLst>
    <p:sldId id="256" r:id="rId4"/>
    <p:sldId id="257" r:id="rId5"/>
    <p:sldId id="258" r:id="rId6"/>
    <p:sldId id="259" r:id="rId7"/>
    <p:sldId id="260" r:id="rId8"/>
    <p:sldId id="261" r:id="rId9"/>
    <p:sldId id="262" r:id="rId10"/>
    <p:sldId id="263" r:id="rId11"/>
    <p:sldId id="264" r:id="rId12"/>
    <p:sldId id="289" r:id="rId13"/>
    <p:sldId id="265" r:id="rId14"/>
    <p:sldId id="266" r:id="rId15"/>
    <p:sldId id="267" r:id="rId16"/>
    <p:sldId id="268" r:id="rId17"/>
    <p:sldId id="269" r:id="rId18"/>
    <p:sldId id="270" r:id="rId19"/>
    <p:sldId id="271" r:id="rId20"/>
    <p:sldId id="273" r:id="rId21"/>
    <p:sldId id="274" r:id="rId22"/>
    <p:sldId id="281" r:id="rId23"/>
    <p:sldId id="290" r:id="rId24"/>
    <p:sldId id="275" r:id="rId25"/>
    <p:sldId id="291" r:id="rId26"/>
    <p:sldId id="293" r:id="rId27"/>
    <p:sldId id="294" r:id="rId28"/>
    <p:sldId id="295" r:id="rId29"/>
    <p:sldId id="298" r:id="rId30"/>
    <p:sldId id="299" r:id="rId31"/>
    <p:sldId id="276" r:id="rId32"/>
    <p:sldId id="277" r:id="rId33"/>
    <p:sldId id="278" r:id="rId34"/>
  </p:sldIdLst>
  <p:sldSz cx="9144000" cy="5143500" type="screen16x9"/>
  <p:notesSz cx="6858000" cy="9144000"/>
  <p:embeddedFontLst>
    <p:embeddedFont>
      <p:font typeface="Verdana" panose="020B0604030504040204" pitchFamily="34" charset="0"/>
      <p:regular r:id="rId36"/>
      <p:bold r:id="rId37"/>
      <p:italic r:id="rId38"/>
      <p:boldItalic r:id="rId39"/>
    </p:embeddedFont>
    <p:embeddedFont>
      <p:font typeface="Helvetica" panose="020B0604020202020204" pitchFamily="34" charset="0"/>
      <p:regular r:id="rId40"/>
      <p:bold r:id="rId41"/>
      <p:italic r:id="rId42"/>
      <p:boldItalic r:id="rId43"/>
    </p:embeddedFont>
    <p:embeddedFont>
      <p:font typeface="Cabin" panose="020B0604020202020204" charset="0"/>
      <p:regular r:id="rId44"/>
      <p:bold r:id="rId45"/>
      <p:italic r:id="rId46"/>
      <p:boldItalic r:id="rId47"/>
    </p:embeddedFont>
    <p:embeddedFont>
      <p:font typeface="Calibri" panose="020F0502020204030204" pitchFamily="34" charset="0"/>
      <p:regular r:id="rId48"/>
      <p:bold r:id="rId49"/>
      <p:italic r:id="rId50"/>
      <p:boldItalic r:id="rId51"/>
    </p:embeddedFont>
    <p:embeddedFont>
      <p:font typeface="ＭＳ Ｐゴシック" panose="020B0600070205080204" pitchFamily="34" charset="-128"/>
      <p:regular r:id="rId52"/>
    </p:embeddedFont>
    <p:embeddedFont>
      <p:font typeface="Perpetua" panose="02020502060401020303" pitchFamily="18" charset="0"/>
      <p:regular r:id="rId53"/>
      <p:bold r:id="rId54"/>
      <p:italic r:id="rId55"/>
      <p:boldItalic r:id="rId56"/>
    </p:embeddedFont>
    <p:embeddedFont>
      <p:font typeface="Wingdings 2" panose="05020102010507070707" pitchFamily="18" charset="2"/>
      <p:regular r:id="rId57"/>
    </p:embeddedFont>
    <p:embeddedFont>
      <p:font typeface="Trebuchet MS" panose="020B0603020202020204" pitchFamily="34" charset="0"/>
      <p:regular r:id="rId58"/>
      <p:bold r:id="rId59"/>
      <p:italic r:id="rId60"/>
      <p:boldItalic r:id="rId61"/>
    </p:embeddedFont>
    <p:embeddedFont>
      <p:font typeface="Droid Sans Mono" panose="020B0604020202020204" charset="0"/>
      <p:regular r:id="rId62"/>
    </p:embeddedFont>
    <p:embeddedFont>
      <p:font typeface="Droid Sans" panose="020B0604020202020204" charset="0"/>
      <p:regular r:id="rId63"/>
      <p:bold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2365" autoAdjust="0"/>
  </p:normalViewPr>
  <p:slideViewPr>
    <p:cSldViewPr snapToGrid="0">
      <p:cViewPr varScale="1">
        <p:scale>
          <a:sx n="88" d="100"/>
          <a:sy n="88" d="100"/>
        </p:scale>
        <p:origin x="130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4.fntdata"/><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63" Type="http://schemas.openxmlformats.org/officeDocument/2006/relationships/font" Target="fonts/font28.fntdata"/><Relationship Id="rId68"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font" Target="fonts/font23.fntdata"/><Relationship Id="rId66"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font" Target="fonts/font22.fntdata"/><Relationship Id="rId61" Type="http://schemas.openxmlformats.org/officeDocument/2006/relationships/font" Target="fonts/font26.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font" Target="fonts/font25.fntdata"/><Relationship Id="rId65"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64" Type="http://schemas.openxmlformats.org/officeDocument/2006/relationships/font" Target="fonts/font29.fntdata"/><Relationship Id="rId8" Type="http://schemas.openxmlformats.org/officeDocument/2006/relationships/slide" Target="slides/slide5.xml"/><Relationship Id="rId51" Type="http://schemas.openxmlformats.org/officeDocument/2006/relationships/font" Target="fonts/font16.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font" Target="fonts/font24.fntdata"/><Relationship Id="rId67"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font" Target="fonts/font6.fntdata"/><Relationship Id="rId54" Type="http://schemas.openxmlformats.org/officeDocument/2006/relationships/font" Target="fonts/font19.fntdata"/><Relationship Id="rId62" Type="http://schemas.openxmlformats.org/officeDocument/2006/relationships/font" Target="fonts/font2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tmp>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Shape 418"/>
          <p:cNvSpPr txBox="1">
            <a:spLocks noGrp="1"/>
          </p:cNvSpPr>
          <p:nvPr>
            <p:ph type="body" idx="1"/>
          </p:nvPr>
        </p:nvSpPr>
        <p:spPr>
          <a:xfrm>
            <a:off x="685800" y="4343400"/>
            <a:ext cx="5486399" cy="4114800"/>
          </a:xfrm>
          <a:prstGeom prst="rect">
            <a:avLst/>
          </a:prstGeom>
          <a:noFill/>
          <a:ln>
            <a:noFill/>
          </a:ln>
        </p:spPr>
        <p:txBody>
          <a:bodyPr lIns="86175" tIns="86175" rIns="86175" bIns="86175" anchor="ctr" anchorCtr="0">
            <a:noAutofit/>
          </a:bodyPr>
          <a:lstStyle/>
          <a:p>
            <a:pPr lvl="0">
              <a:spcBef>
                <a:spcPts val="0"/>
              </a:spcBef>
              <a:buNone/>
            </a:pPr>
            <a:endParaRPr/>
          </a:p>
        </p:txBody>
      </p:sp>
      <p:sp>
        <p:nvSpPr>
          <p:cNvPr id="419" name="Shape 4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24992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Shape 418"/>
          <p:cNvSpPr txBox="1">
            <a:spLocks noGrp="1"/>
          </p:cNvSpPr>
          <p:nvPr>
            <p:ph type="body" idx="1"/>
          </p:nvPr>
        </p:nvSpPr>
        <p:spPr>
          <a:xfrm>
            <a:off x="685800" y="4343400"/>
            <a:ext cx="5486399" cy="4114800"/>
          </a:xfrm>
          <a:prstGeom prst="rect">
            <a:avLst/>
          </a:prstGeom>
          <a:noFill/>
          <a:ln>
            <a:noFill/>
          </a:ln>
        </p:spPr>
        <p:txBody>
          <a:bodyPr lIns="86175" tIns="86175" rIns="86175" bIns="86175" anchor="ctr" anchorCtr="0">
            <a:noAutofit/>
          </a:bodyPr>
          <a:lstStyle/>
          <a:p>
            <a:pPr lvl="0">
              <a:spcBef>
                <a:spcPts val="0"/>
              </a:spcBef>
              <a:buNone/>
            </a:pPr>
            <a:endParaRPr/>
          </a:p>
        </p:txBody>
      </p:sp>
      <p:sp>
        <p:nvSpPr>
          <p:cNvPr id="419" name="Shape 4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Shape 429"/>
          <p:cNvSpPr txBox="1">
            <a:spLocks noGrp="1"/>
          </p:cNvSpPr>
          <p:nvPr>
            <p:ph type="body" idx="1"/>
          </p:nvPr>
        </p:nvSpPr>
        <p:spPr>
          <a:xfrm>
            <a:off x="685800" y="4343400"/>
            <a:ext cx="5486399" cy="4114800"/>
          </a:xfrm>
          <a:prstGeom prst="rect">
            <a:avLst/>
          </a:prstGeom>
          <a:noFill/>
          <a:ln>
            <a:noFill/>
          </a:ln>
        </p:spPr>
        <p:txBody>
          <a:bodyPr lIns="86175" tIns="86175" rIns="86175" bIns="86175" anchor="ctr" anchorCtr="0">
            <a:noAutofit/>
          </a:bodyPr>
          <a:lstStyle/>
          <a:p>
            <a:pPr lvl="0">
              <a:spcBef>
                <a:spcPts val="0"/>
              </a:spcBef>
              <a:buNone/>
            </a:pPr>
            <a:endParaRPr/>
          </a:p>
        </p:txBody>
      </p:sp>
      <p:sp>
        <p:nvSpPr>
          <p:cNvPr id="430" name="Shape 4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Shape 442"/>
          <p:cNvSpPr txBox="1">
            <a:spLocks noGrp="1"/>
          </p:cNvSpPr>
          <p:nvPr>
            <p:ph type="body" idx="1"/>
          </p:nvPr>
        </p:nvSpPr>
        <p:spPr>
          <a:xfrm>
            <a:off x="685800" y="4343400"/>
            <a:ext cx="5486399" cy="4114800"/>
          </a:xfrm>
          <a:prstGeom prst="rect">
            <a:avLst/>
          </a:prstGeom>
          <a:noFill/>
          <a:ln>
            <a:noFill/>
          </a:ln>
        </p:spPr>
        <p:txBody>
          <a:bodyPr lIns="86175" tIns="86175" rIns="86175" bIns="86175" anchor="ctr" anchorCtr="0">
            <a:noAutofit/>
          </a:bodyPr>
          <a:lstStyle/>
          <a:p>
            <a:pPr lvl="0">
              <a:spcBef>
                <a:spcPts val="0"/>
              </a:spcBef>
              <a:buNone/>
            </a:pPr>
            <a:endParaRPr/>
          </a:p>
        </p:txBody>
      </p:sp>
      <p:sp>
        <p:nvSpPr>
          <p:cNvPr id="443" name="Shape 4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5" name="Shape 45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Shape 4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4" name="Shape 46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Shape 4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73" name="Shape 4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Shape 4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2" name="Shape 48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Shape 4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9" name="Shape 4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Shape 50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509" name="Shape 5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4" name="Shape 21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Shape 6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1" name="Shape 63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Shape 5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69" name="Shape 5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Check out Scorecard and Samples repository</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3838" y="239713"/>
            <a:ext cx="6400800" cy="4800600"/>
          </a:xfrm>
        </p:spPr>
      </p:sp>
      <p:sp>
        <p:nvSpPr>
          <p:cNvPr id="3" name="Notes Placeholder 2"/>
          <p:cNvSpPr>
            <a:spLocks noGrp="1"/>
          </p:cNvSpPr>
          <p:nvPr>
            <p:ph type="body" idx="1"/>
          </p:nvPr>
        </p:nvSpPr>
        <p:spPr/>
        <p:txBody>
          <a:bodyPr/>
          <a:lstStyle/>
          <a:p>
            <a:r>
              <a:rPr lang="en-US" dirty="0"/>
              <a:t>x</a:t>
            </a:r>
          </a:p>
        </p:txBody>
      </p:sp>
    </p:spTree>
    <p:extLst>
      <p:ext uri="{BB962C8B-B14F-4D97-AF65-F5344CB8AC3E}">
        <p14:creationId xmlns:p14="http://schemas.microsoft.com/office/powerpoint/2010/main" val="19407262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68244" indent="-168244">
              <a:buFont typeface="Arial" panose="020B0604020202020204" pitchFamily="34" charset="0"/>
              <a:buChar char="•"/>
            </a:pPr>
            <a:r>
              <a:rPr lang="en-US" sz="1100" dirty="0"/>
              <a:t>Everything from Polyglot is about improving medication adherence.   The solutions that I’ve shown so far have been about improving medication adherence, by addressing low health literacy, by making medication and medical instructions engaging and easy to understand.   </a:t>
            </a:r>
          </a:p>
          <a:p>
            <a:pPr marL="168244" indent="-168244">
              <a:buFont typeface="Arial" panose="020B0604020202020204" pitchFamily="34" charset="0"/>
              <a:buChar char="•"/>
            </a:pPr>
            <a:r>
              <a:rPr lang="en-US" sz="1100" dirty="0"/>
              <a:t>TimeView is slightly different in that it is not for patients.  It’s for you.  Using </a:t>
            </a:r>
            <a:r>
              <a:rPr lang="en-US" sz="1100" dirty="0" err="1"/>
              <a:t>Surescripts</a:t>
            </a:r>
            <a:r>
              <a:rPr lang="en-US" sz="1100" dirty="0"/>
              <a:t> prescription fill or other data sources, TimeView provides a longitudinal view </a:t>
            </a:r>
            <a:r>
              <a:rPr lang="en-US" sz="1100" dirty="0">
                <a:ea typeface="ＭＳ Ｐゴシック" charset="-128"/>
                <a:cs typeface="ＭＳ Ｐゴシック" charset="-128"/>
              </a:rPr>
              <a:t>a patient’s adherence history, across all prescribers, displayed in an intuitive, “</a:t>
            </a:r>
            <a:r>
              <a:rPr lang="en-US" sz="1100" dirty="0" err="1">
                <a:ea typeface="ＭＳ Ｐゴシック" charset="-128"/>
                <a:cs typeface="ＭＳ Ｐゴシック" charset="-128"/>
              </a:rPr>
              <a:t>gantt</a:t>
            </a:r>
            <a:r>
              <a:rPr lang="en-US" sz="1100" dirty="0">
                <a:ea typeface="ＭＳ Ｐゴシック" charset="-128"/>
                <a:cs typeface="ＭＳ Ｐゴシック" charset="-128"/>
              </a:rPr>
              <a:t> chart” format, permitting interventions to be tailored quickly and appropriately.  The Meducation® TimeView™ Report shows</a:t>
            </a:r>
          </a:p>
          <a:p>
            <a:pPr marL="616894" lvl="1" indent="-168244">
              <a:buFont typeface="Arial" panose="020B0604020202020204" pitchFamily="34" charset="0"/>
              <a:buChar char="•"/>
            </a:pPr>
            <a:r>
              <a:rPr lang="en-US" sz="1100" dirty="0">
                <a:ea typeface="ＭＳ Ｐゴシック" charset="-128"/>
                <a:cs typeface="ＭＳ Ｐゴシック" charset="-128"/>
              </a:rPr>
              <a:t>Visual representation of all medications that a patient has filled over the last 6 months,</a:t>
            </a:r>
          </a:p>
          <a:p>
            <a:pPr marL="616894" lvl="1" indent="-168244">
              <a:buFont typeface="Arial" panose="020B0604020202020204" pitchFamily="34" charset="0"/>
              <a:buChar char="•"/>
            </a:pPr>
            <a:r>
              <a:rPr lang="en-US" sz="1100" dirty="0">
                <a:ea typeface="ＭＳ Ｐゴシック" charset="-128"/>
                <a:cs typeface="ＭＳ Ｐゴシック" charset="-128"/>
              </a:rPr>
              <a:t>Identification of gaps in adherence, as well as “overfill” indicators,</a:t>
            </a:r>
          </a:p>
          <a:p>
            <a:endParaRPr lang="en-US" dirty="0"/>
          </a:p>
        </p:txBody>
      </p:sp>
      <p:sp>
        <p:nvSpPr>
          <p:cNvPr id="4" name="Slide Number Placeholder 3"/>
          <p:cNvSpPr>
            <a:spLocks noGrp="1"/>
          </p:cNvSpPr>
          <p:nvPr>
            <p:ph type="sldNum" sz="quarter" idx="10"/>
          </p:nvPr>
        </p:nvSpPr>
        <p:spPr/>
        <p:txBody>
          <a:bodyPr/>
          <a:lstStyle/>
          <a:p>
            <a:pPr>
              <a:defRPr/>
            </a:pPr>
            <a:fld id="{13C1B5E2-F62A-45CA-AE7D-CEF2FE3BF893}" type="slidenum">
              <a:rPr lang="en-US" smtClean="0"/>
              <a:pPr>
                <a:defRPr/>
              </a:pPr>
              <a:t>24</a:t>
            </a:fld>
            <a:endParaRPr lang="en-US"/>
          </a:p>
        </p:txBody>
      </p:sp>
    </p:spTree>
    <p:extLst>
      <p:ext uri="{BB962C8B-B14F-4D97-AF65-F5344CB8AC3E}">
        <p14:creationId xmlns:p14="http://schemas.microsoft.com/office/powerpoint/2010/main" val="35456794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68244" indent="-168244">
              <a:buFont typeface="Arial" panose="020B0604020202020204" pitchFamily="34" charset="0"/>
              <a:buChar char="•"/>
            </a:pPr>
            <a:r>
              <a:rPr lang="en-US" sz="1100" dirty="0"/>
              <a:t>Everything from Polyglot is about improving medication adherence.   The solutions that I’ve shown so far have been about improving medication adherence, by addressing low health literacy, by making medication and medical instructions engaging and easy to understand.   </a:t>
            </a:r>
          </a:p>
          <a:p>
            <a:pPr marL="168244" indent="-168244">
              <a:buFont typeface="Arial" panose="020B0604020202020204" pitchFamily="34" charset="0"/>
              <a:buChar char="•"/>
            </a:pPr>
            <a:r>
              <a:rPr lang="en-US" sz="1100" dirty="0"/>
              <a:t>TimeView is slightly different in that it is not for patients.  It’s for you.  Using </a:t>
            </a:r>
            <a:r>
              <a:rPr lang="en-US" sz="1100" dirty="0" err="1"/>
              <a:t>Surescripts</a:t>
            </a:r>
            <a:r>
              <a:rPr lang="en-US" sz="1100" dirty="0"/>
              <a:t> prescription fill or other data sources, TimeView provides a longitudinal view </a:t>
            </a:r>
            <a:r>
              <a:rPr lang="en-US" sz="1100" dirty="0">
                <a:ea typeface="ＭＳ Ｐゴシック" charset="-128"/>
                <a:cs typeface="ＭＳ Ｐゴシック" charset="-128"/>
              </a:rPr>
              <a:t>a patient’s adherence history, across all prescribers, displayed in an intuitive, “</a:t>
            </a:r>
            <a:r>
              <a:rPr lang="en-US" sz="1100" dirty="0" err="1">
                <a:ea typeface="ＭＳ Ｐゴシック" charset="-128"/>
                <a:cs typeface="ＭＳ Ｐゴシック" charset="-128"/>
              </a:rPr>
              <a:t>gantt</a:t>
            </a:r>
            <a:r>
              <a:rPr lang="en-US" sz="1100" dirty="0">
                <a:ea typeface="ＭＳ Ｐゴシック" charset="-128"/>
                <a:cs typeface="ＭＳ Ｐゴシック" charset="-128"/>
              </a:rPr>
              <a:t> chart” format, permitting interventions to be tailored quickly and appropriately.  The Meducation® TimeView™ Report shows</a:t>
            </a:r>
          </a:p>
          <a:p>
            <a:pPr marL="616894" lvl="1" indent="-168244">
              <a:buFont typeface="Arial" panose="020B0604020202020204" pitchFamily="34" charset="0"/>
              <a:buChar char="•"/>
            </a:pPr>
            <a:r>
              <a:rPr lang="en-US" sz="1100" dirty="0">
                <a:ea typeface="ＭＳ Ｐゴシック" charset="-128"/>
                <a:cs typeface="ＭＳ Ｐゴシック" charset="-128"/>
              </a:rPr>
              <a:t>Visual representation of all medications that a patient has filled over the last 6 months,</a:t>
            </a:r>
          </a:p>
          <a:p>
            <a:pPr marL="616894" lvl="1" indent="-168244">
              <a:buFont typeface="Arial" panose="020B0604020202020204" pitchFamily="34" charset="0"/>
              <a:buChar char="•"/>
            </a:pPr>
            <a:r>
              <a:rPr lang="en-US" sz="1100" dirty="0">
                <a:ea typeface="ＭＳ Ｐゴシック" charset="-128"/>
                <a:cs typeface="ＭＳ Ｐゴシック" charset="-128"/>
              </a:rPr>
              <a:t>Identification of gaps in adherence, as well as “overfill” indicators,</a:t>
            </a:r>
          </a:p>
          <a:p>
            <a:endParaRPr lang="en-US" dirty="0"/>
          </a:p>
        </p:txBody>
      </p:sp>
      <p:sp>
        <p:nvSpPr>
          <p:cNvPr id="4" name="Slide Number Placeholder 3"/>
          <p:cNvSpPr>
            <a:spLocks noGrp="1"/>
          </p:cNvSpPr>
          <p:nvPr>
            <p:ph type="sldNum" sz="quarter" idx="10"/>
          </p:nvPr>
        </p:nvSpPr>
        <p:spPr/>
        <p:txBody>
          <a:bodyPr/>
          <a:lstStyle/>
          <a:p>
            <a:pPr>
              <a:defRPr/>
            </a:pPr>
            <a:fld id="{13C1B5E2-F62A-45CA-AE7D-CEF2FE3BF893}" type="slidenum">
              <a:rPr lang="en-US" smtClean="0"/>
              <a:pPr>
                <a:defRPr/>
              </a:pPr>
              <a:t>25</a:t>
            </a:fld>
            <a:endParaRPr lang="en-US"/>
          </a:p>
        </p:txBody>
      </p:sp>
    </p:spTree>
    <p:extLst>
      <p:ext uri="{BB962C8B-B14F-4D97-AF65-F5344CB8AC3E}">
        <p14:creationId xmlns:p14="http://schemas.microsoft.com/office/powerpoint/2010/main" val="27093378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68244" indent="-168244">
              <a:buFont typeface="Arial" panose="020B0604020202020204" pitchFamily="34" charset="0"/>
              <a:buChar char="•"/>
            </a:pPr>
            <a:r>
              <a:rPr lang="en-US" sz="1100" dirty="0"/>
              <a:t>Everything from Polyglot is about improving medication adherence.   The solutions that I’ve shown so far have been about improving medication adherence, by addressing low health literacy, by making medication and medical instructions engaging and easy to understand.   </a:t>
            </a:r>
          </a:p>
          <a:p>
            <a:pPr marL="168244" indent="-168244">
              <a:buFont typeface="Arial" panose="020B0604020202020204" pitchFamily="34" charset="0"/>
              <a:buChar char="•"/>
            </a:pPr>
            <a:r>
              <a:rPr lang="en-US" sz="1100" dirty="0"/>
              <a:t>TimeView is slightly different in that it is not for patients.  It’s for you.  Using </a:t>
            </a:r>
            <a:r>
              <a:rPr lang="en-US" sz="1100" dirty="0" err="1"/>
              <a:t>Surescripts</a:t>
            </a:r>
            <a:r>
              <a:rPr lang="en-US" sz="1100" dirty="0"/>
              <a:t> prescription fill or other data sources, TimeView provides a longitudinal view </a:t>
            </a:r>
            <a:r>
              <a:rPr lang="en-US" sz="1100" dirty="0">
                <a:ea typeface="ＭＳ Ｐゴシック" charset="-128"/>
                <a:cs typeface="ＭＳ Ｐゴシック" charset="-128"/>
              </a:rPr>
              <a:t>a patient’s adherence history, across all prescribers, displayed in an intuitive, “</a:t>
            </a:r>
            <a:r>
              <a:rPr lang="en-US" sz="1100" dirty="0" err="1">
                <a:ea typeface="ＭＳ Ｐゴシック" charset="-128"/>
                <a:cs typeface="ＭＳ Ｐゴシック" charset="-128"/>
              </a:rPr>
              <a:t>gantt</a:t>
            </a:r>
            <a:r>
              <a:rPr lang="en-US" sz="1100" dirty="0">
                <a:ea typeface="ＭＳ Ｐゴシック" charset="-128"/>
                <a:cs typeface="ＭＳ Ｐゴシック" charset="-128"/>
              </a:rPr>
              <a:t> chart” format, permitting interventions to be tailored quickly and appropriately.  The Meducation® TimeView™ Report shows</a:t>
            </a:r>
          </a:p>
          <a:p>
            <a:pPr marL="616894" lvl="1" indent="-168244">
              <a:buFont typeface="Arial" panose="020B0604020202020204" pitchFamily="34" charset="0"/>
              <a:buChar char="•"/>
            </a:pPr>
            <a:r>
              <a:rPr lang="en-US" sz="1100" dirty="0">
                <a:ea typeface="ＭＳ Ｐゴシック" charset="-128"/>
                <a:cs typeface="ＭＳ Ｐゴシック" charset="-128"/>
              </a:rPr>
              <a:t>Visual representation of all medications that a patient has filled over the last 6 months,</a:t>
            </a:r>
          </a:p>
          <a:p>
            <a:pPr marL="616894" lvl="1" indent="-168244">
              <a:buFont typeface="Arial" panose="020B0604020202020204" pitchFamily="34" charset="0"/>
              <a:buChar char="•"/>
            </a:pPr>
            <a:r>
              <a:rPr lang="en-US" sz="1100" dirty="0">
                <a:ea typeface="ＭＳ Ｐゴシック" charset="-128"/>
                <a:cs typeface="ＭＳ Ｐゴシック" charset="-128"/>
              </a:rPr>
              <a:t>Identification of gaps in adherence, as well as “overfill” indicators,</a:t>
            </a:r>
          </a:p>
          <a:p>
            <a:endParaRPr lang="en-US" dirty="0"/>
          </a:p>
        </p:txBody>
      </p:sp>
      <p:sp>
        <p:nvSpPr>
          <p:cNvPr id="4" name="Slide Number Placeholder 3"/>
          <p:cNvSpPr>
            <a:spLocks noGrp="1"/>
          </p:cNvSpPr>
          <p:nvPr>
            <p:ph type="sldNum" sz="quarter" idx="10"/>
          </p:nvPr>
        </p:nvSpPr>
        <p:spPr/>
        <p:txBody>
          <a:bodyPr/>
          <a:lstStyle/>
          <a:p>
            <a:pPr>
              <a:defRPr/>
            </a:pPr>
            <a:fld id="{13C1B5E2-F62A-45CA-AE7D-CEF2FE3BF893}" type="slidenum">
              <a:rPr lang="en-US" smtClean="0"/>
              <a:pPr>
                <a:defRPr/>
              </a:pPr>
              <a:t>26</a:t>
            </a:fld>
            <a:endParaRPr lang="en-US"/>
          </a:p>
        </p:txBody>
      </p:sp>
    </p:spTree>
    <p:extLst>
      <p:ext uri="{BB962C8B-B14F-4D97-AF65-F5344CB8AC3E}">
        <p14:creationId xmlns:p14="http://schemas.microsoft.com/office/powerpoint/2010/main" val="20651483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Shape 6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73" name="Shape 6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39128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0" name="Shape 6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473744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Shape 5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9" name="Shape 57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Shape 5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8" name="Shape 5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Shape 2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7" name="Shape 2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Shape 5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7" name="Shape 59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1" name="Shape 2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10" name="Shape 310"/>
          <p:cNvSpPr txBox="1">
            <a:spLocks noGrp="1"/>
          </p:cNvSpPr>
          <p:nvPr>
            <p:ph type="body" idx="1"/>
          </p:nvPr>
        </p:nvSpPr>
        <p:spPr>
          <a:xfrm>
            <a:off x="685800" y="4343400"/>
            <a:ext cx="5486399" cy="4114800"/>
          </a:xfrm>
          <a:prstGeom prst="rect">
            <a:avLst/>
          </a:prstGeom>
          <a:noFill/>
          <a:ln>
            <a:noFill/>
          </a:ln>
        </p:spPr>
        <p:txBody>
          <a:bodyPr lIns="91100" tIns="45550" rIns="91100" bIns="45550" anchor="t" anchorCtr="0">
            <a:noAutofit/>
          </a:bodyPr>
          <a:lstStyle/>
          <a:p>
            <a:pPr lvl="0" rtl="0">
              <a:spcBef>
                <a:spcPts val="0"/>
              </a:spcBef>
              <a:buNone/>
            </a:pPr>
            <a:endParaRPr sz="1300"/>
          </a:p>
        </p:txBody>
      </p:sp>
      <p:sp>
        <p:nvSpPr>
          <p:cNvPr id="311" name="Shape 311"/>
          <p:cNvSpPr txBox="1">
            <a:spLocks noGrp="1"/>
          </p:cNvSpPr>
          <p:nvPr>
            <p:ph type="sldNum" idx="12"/>
          </p:nvPr>
        </p:nvSpPr>
        <p:spPr>
          <a:xfrm>
            <a:off x="3884612" y="8685213"/>
            <a:ext cx="2971799" cy="457200"/>
          </a:xfrm>
          <a:prstGeom prst="rect">
            <a:avLst/>
          </a:prstGeom>
          <a:noFill/>
          <a:ln>
            <a:noFill/>
          </a:ln>
        </p:spPr>
        <p:txBody>
          <a:bodyPr lIns="91100" tIns="45550" rIns="91100" bIns="45550" anchor="b" anchorCtr="0">
            <a:noAutofit/>
          </a:bodyPr>
          <a:lstStyle/>
          <a:p>
            <a:pPr marL="0" marR="0" lvl="0" indent="0" algn="r" rtl="0">
              <a:spcBef>
                <a:spcPts val="0"/>
              </a:spcBef>
              <a:buSzPct val="25000"/>
              <a:buNone/>
            </a:pPr>
            <a:r>
              <a:rPr lang="en" sz="1300"/>
              <a: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Shape 3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21" name="Shape 321"/>
          <p:cNvSpPr txBox="1">
            <a:spLocks noGrp="1"/>
          </p:cNvSpPr>
          <p:nvPr>
            <p:ph type="body" idx="1"/>
          </p:nvPr>
        </p:nvSpPr>
        <p:spPr>
          <a:xfrm>
            <a:off x="685800" y="4343400"/>
            <a:ext cx="5486399" cy="4114800"/>
          </a:xfrm>
          <a:prstGeom prst="rect">
            <a:avLst/>
          </a:prstGeom>
          <a:noFill/>
          <a:ln>
            <a:noFill/>
          </a:ln>
        </p:spPr>
        <p:txBody>
          <a:bodyPr lIns="91100" tIns="45550" rIns="91100" bIns="45550" anchor="t" anchorCtr="0">
            <a:noAutofit/>
          </a:bodyPr>
          <a:lstStyle/>
          <a:p>
            <a:pPr lvl="0" rtl="0">
              <a:spcBef>
                <a:spcPts val="0"/>
              </a:spcBef>
              <a:buNone/>
            </a:pPr>
            <a:r>
              <a:rPr lang="en-CA" sz="1300" dirty="0"/>
              <a:t>http://www.wired.com/2010/11/ff_bloodwork/all/</a:t>
            </a:r>
            <a:endParaRPr sz="1300" dirty="0"/>
          </a:p>
        </p:txBody>
      </p:sp>
      <p:sp>
        <p:nvSpPr>
          <p:cNvPr id="322" name="Shape 322"/>
          <p:cNvSpPr txBox="1">
            <a:spLocks noGrp="1"/>
          </p:cNvSpPr>
          <p:nvPr>
            <p:ph type="sldNum" idx="12"/>
          </p:nvPr>
        </p:nvSpPr>
        <p:spPr>
          <a:xfrm>
            <a:off x="3884612" y="8685213"/>
            <a:ext cx="2971799" cy="457200"/>
          </a:xfrm>
          <a:prstGeom prst="rect">
            <a:avLst/>
          </a:prstGeom>
          <a:noFill/>
          <a:ln>
            <a:noFill/>
          </a:ln>
        </p:spPr>
        <p:txBody>
          <a:bodyPr lIns="91100" tIns="45550" rIns="91100" bIns="45550" anchor="b" anchorCtr="0">
            <a:noAutofit/>
          </a:bodyPr>
          <a:lstStyle/>
          <a:p>
            <a:pPr marL="0" marR="0" lvl="0" indent="0" algn="r" rtl="0">
              <a:spcBef>
                <a:spcPts val="0"/>
              </a:spcBef>
              <a:buSzPct val="25000"/>
              <a:buNone/>
            </a:pPr>
            <a:r>
              <a:rPr lang="en" sz="1300"/>
              <a:t>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Shape 331"/>
          <p:cNvSpPr txBox="1">
            <a:spLocks noGrp="1"/>
          </p:cNvSpPr>
          <p:nvPr>
            <p:ph type="body" idx="1"/>
          </p:nvPr>
        </p:nvSpPr>
        <p:spPr>
          <a:xfrm>
            <a:off x="685800" y="4343400"/>
            <a:ext cx="5486399" cy="4114800"/>
          </a:xfrm>
          <a:prstGeom prst="rect">
            <a:avLst/>
          </a:prstGeom>
          <a:noFill/>
          <a:ln>
            <a:noFill/>
          </a:ln>
        </p:spPr>
        <p:txBody>
          <a:bodyPr lIns="86175" tIns="86175" rIns="86175" bIns="86175" anchor="ctr" anchorCtr="0">
            <a:noAutofit/>
          </a:bodyPr>
          <a:lstStyle/>
          <a:p>
            <a:pPr lvl="0">
              <a:spcBef>
                <a:spcPts val="0"/>
              </a:spcBef>
              <a:buNone/>
            </a:pPr>
            <a:endParaRPr/>
          </a:p>
        </p:txBody>
      </p:sp>
      <p:sp>
        <p:nvSpPr>
          <p:cNvPr id="332" name="Shape 3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Shape 375"/>
          <p:cNvSpPr txBox="1">
            <a:spLocks noGrp="1"/>
          </p:cNvSpPr>
          <p:nvPr>
            <p:ph type="body" idx="1"/>
          </p:nvPr>
        </p:nvSpPr>
        <p:spPr>
          <a:xfrm>
            <a:off x="685800" y="4343400"/>
            <a:ext cx="5486399" cy="4114800"/>
          </a:xfrm>
          <a:prstGeom prst="rect">
            <a:avLst/>
          </a:prstGeom>
          <a:noFill/>
          <a:ln>
            <a:noFill/>
          </a:ln>
        </p:spPr>
        <p:txBody>
          <a:bodyPr lIns="86175" tIns="86175" rIns="86175" bIns="86175" anchor="ctr" anchorCtr="0">
            <a:noAutofit/>
          </a:bodyPr>
          <a:lstStyle/>
          <a:p>
            <a:pPr lvl="0">
              <a:spcBef>
                <a:spcPts val="0"/>
              </a:spcBef>
              <a:buNone/>
            </a:pPr>
            <a:endParaRPr/>
          </a:p>
        </p:txBody>
      </p:sp>
      <p:sp>
        <p:nvSpPr>
          <p:cNvPr id="376" name="Shape 3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685800" y="1583342"/>
            <a:ext cx="7772400" cy="1159856"/>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0" name="Shape 10"/>
          <p:cNvSpPr txBox="1">
            <a:spLocks noGrp="1"/>
          </p:cNvSpPr>
          <p:nvPr>
            <p:ph type="subTitle" idx="1"/>
          </p:nvPr>
        </p:nvSpPr>
        <p:spPr>
          <a:xfrm>
            <a:off x="685800" y="2840053"/>
            <a:ext cx="7772400" cy="784737"/>
          </a:xfrm>
          <a:prstGeom prst="rect">
            <a:avLst/>
          </a:prstGeom>
        </p:spPr>
        <p:txBody>
          <a:bodyPr lIns="91425" tIns="91425" rIns="91425" bIns="91425" anchor="t" anchorCtr="0"/>
          <a:lstStyle>
            <a:lvl1pPr lvl="0" algn="ctr">
              <a:spcBef>
                <a:spcPts val="0"/>
              </a:spcBef>
              <a:buClr>
                <a:schemeClr val="dk2"/>
              </a:buClr>
              <a:buNone/>
              <a:defRPr>
                <a:solidFill>
                  <a:schemeClr val="dk2"/>
                </a:solidFill>
              </a:defRPr>
            </a:lvl1pPr>
            <a:lvl2pPr lvl="1" algn="ctr">
              <a:spcBef>
                <a:spcPts val="0"/>
              </a:spcBef>
              <a:buClr>
                <a:schemeClr val="dk2"/>
              </a:buClr>
              <a:buSzPct val="100000"/>
              <a:buNone/>
              <a:defRPr sz="3000">
                <a:solidFill>
                  <a:schemeClr val="dk2"/>
                </a:solidFill>
              </a:defRPr>
            </a:lvl2pPr>
            <a:lvl3pPr lvl="2" algn="ctr">
              <a:spcBef>
                <a:spcPts val="0"/>
              </a:spcBef>
              <a:buClr>
                <a:schemeClr val="dk2"/>
              </a:buClr>
              <a:buSzPct val="100000"/>
              <a:buNone/>
              <a:defRPr sz="3000">
                <a:solidFill>
                  <a:schemeClr val="dk2"/>
                </a:solidFill>
              </a:defRPr>
            </a:lvl3pPr>
            <a:lvl4pPr lvl="3" algn="ctr">
              <a:spcBef>
                <a:spcPts val="0"/>
              </a:spcBef>
              <a:buClr>
                <a:schemeClr val="dk2"/>
              </a:buClr>
              <a:buSzPct val="100000"/>
              <a:buNone/>
              <a:defRPr sz="3000">
                <a:solidFill>
                  <a:schemeClr val="dk2"/>
                </a:solidFill>
              </a:defRPr>
            </a:lvl4pPr>
            <a:lvl5pPr lvl="4" algn="ctr">
              <a:spcBef>
                <a:spcPts val="0"/>
              </a:spcBef>
              <a:buClr>
                <a:schemeClr val="dk2"/>
              </a:buClr>
              <a:buSzPct val="100000"/>
              <a:buNone/>
              <a:defRPr sz="3000">
                <a:solidFill>
                  <a:schemeClr val="dk2"/>
                </a:solidFill>
              </a:defRPr>
            </a:lvl5pPr>
            <a:lvl6pPr lvl="5" algn="ctr">
              <a:spcBef>
                <a:spcPts val="0"/>
              </a:spcBef>
              <a:buClr>
                <a:schemeClr val="dk2"/>
              </a:buClr>
              <a:buSzPct val="100000"/>
              <a:buNone/>
              <a:defRPr sz="3000">
                <a:solidFill>
                  <a:schemeClr val="dk2"/>
                </a:solidFill>
              </a:defRPr>
            </a:lvl6pPr>
            <a:lvl7pPr lvl="6" algn="ctr">
              <a:spcBef>
                <a:spcPts val="0"/>
              </a:spcBef>
              <a:buClr>
                <a:schemeClr val="dk2"/>
              </a:buClr>
              <a:buSzPct val="100000"/>
              <a:buNone/>
              <a:defRPr sz="3000">
                <a:solidFill>
                  <a:schemeClr val="dk2"/>
                </a:solidFill>
              </a:defRPr>
            </a:lvl7pPr>
            <a:lvl8pPr lvl="7" algn="ctr">
              <a:spcBef>
                <a:spcPts val="0"/>
              </a:spcBef>
              <a:buClr>
                <a:schemeClr val="dk2"/>
              </a:buClr>
              <a:buSzPct val="100000"/>
              <a:buNone/>
              <a:defRPr sz="3000">
                <a:solidFill>
                  <a:schemeClr val="dk2"/>
                </a:solidFill>
              </a:defRPr>
            </a:lvl8pPr>
            <a:lvl9pPr lvl="8" algn="ctr">
              <a:spcBef>
                <a:spcPts val="0"/>
              </a:spcBef>
              <a:buClr>
                <a:schemeClr val="dk2"/>
              </a:buClr>
              <a:buSzPct val="100000"/>
              <a:buNone/>
              <a:defRPr sz="3000">
                <a:solidFill>
                  <a:schemeClr val="dk2"/>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nd Content_not_bullete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2229" y="0"/>
            <a:ext cx="7360920" cy="747522"/>
          </a:xfrm>
        </p:spPr>
        <p:txBody>
          <a:bodyPr/>
          <a:lstStyle>
            <a:lvl1pPr algn="l" defTabSz="685800" rtl="0" eaLnBrk="1" latinLnBrk="0" hangingPunct="1">
              <a:lnSpc>
                <a:spcPct val="85000"/>
              </a:lnSpc>
              <a:spcBef>
                <a:spcPts val="0"/>
              </a:spcBef>
              <a:spcAft>
                <a:spcPts val="450"/>
              </a:spcAft>
              <a:buNone/>
              <a:defRPr lang="en-US" sz="1950" b="1" kern="1200" spc="0" dirty="0">
                <a:solidFill>
                  <a:schemeClr val="tx1">
                    <a:lumMod val="85000"/>
                    <a:lumOff val="15000"/>
                  </a:schemeClr>
                </a:solidFill>
                <a:latin typeface="+mj-lt"/>
                <a:ea typeface="+mj-ea"/>
                <a:cs typeface="+mj-cs"/>
              </a:defRPr>
            </a:lvl1pPr>
          </a:lstStyle>
          <a:p>
            <a:r>
              <a:rPr lang="en-US" dirty="0"/>
              <a:t>Click to edit master title style</a:t>
            </a:r>
          </a:p>
        </p:txBody>
      </p:sp>
      <p:sp>
        <p:nvSpPr>
          <p:cNvPr id="5" name="Slide Number Placeholder 4"/>
          <p:cNvSpPr>
            <a:spLocks noGrp="1"/>
          </p:cNvSpPr>
          <p:nvPr>
            <p:ph type="sldNum" sz="quarter" idx="12"/>
          </p:nvPr>
        </p:nvSpPr>
        <p:spPr>
          <a:xfrm>
            <a:off x="8077401" y="4928192"/>
            <a:ext cx="710602" cy="207334"/>
          </a:xfrm>
          <a:prstGeom prst="rect">
            <a:avLst/>
          </a:prstGeom>
        </p:spPr>
        <p:txBody>
          <a:bodyPr/>
          <a:lstStyle>
            <a:lvl1pPr>
              <a:defRPr b="0"/>
            </a:lvl1pPr>
          </a:lstStyle>
          <a:p>
            <a:fld id="{E0945A5B-6FD1-4E75-90E0-1022EA54FCBA}" type="slidenum">
              <a:rPr lang="en-US" smtClean="0"/>
              <a:pPr/>
              <a:t>‹#›</a:t>
            </a:fld>
            <a:endParaRPr lang="en-US" dirty="0"/>
          </a:p>
        </p:txBody>
      </p:sp>
      <p:sp>
        <p:nvSpPr>
          <p:cNvPr id="6" name="Footer Placeholder 3"/>
          <p:cNvSpPr>
            <a:spLocks noGrp="1"/>
          </p:cNvSpPr>
          <p:nvPr>
            <p:ph type="ftr" sz="quarter" idx="11"/>
          </p:nvPr>
        </p:nvSpPr>
        <p:spPr>
          <a:xfrm>
            <a:off x="232230" y="4952116"/>
            <a:ext cx="8039905" cy="175438"/>
          </a:xfrm>
          <a:prstGeom prst="rect">
            <a:avLst/>
          </a:prstGeom>
        </p:spPr>
        <p:txBody>
          <a:bodyPr vert="horz" lIns="91440" tIns="45720" rIns="91440" bIns="45720" rtlCol="0" anchor="ctr"/>
          <a:lstStyle>
            <a:lvl1pPr>
              <a:defRPr lang="en-US" smtClean="0"/>
            </a:lvl1pPr>
          </a:lstStyle>
          <a:p>
            <a:endParaRPr lang="en-US" dirty="0"/>
          </a:p>
        </p:txBody>
      </p:sp>
      <p:sp>
        <p:nvSpPr>
          <p:cNvPr id="9" name="Text Placeholder 8"/>
          <p:cNvSpPr>
            <a:spLocks noGrp="1"/>
          </p:cNvSpPr>
          <p:nvPr>
            <p:ph type="body" sz="quarter" idx="13"/>
          </p:nvPr>
        </p:nvSpPr>
        <p:spPr>
          <a:xfrm>
            <a:off x="228601" y="817960"/>
            <a:ext cx="8685213" cy="398859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20945145"/>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40"/>
        <p:cNvGrpSpPr/>
        <p:nvPr/>
      </p:nvGrpSpPr>
      <p:grpSpPr>
        <a:xfrm>
          <a:off x="0" y="0"/>
          <a:ext cx="0" cy="0"/>
          <a:chOff x="0" y="0"/>
          <a:chExt cx="0" cy="0"/>
        </a:xfrm>
      </p:grpSpPr>
      <p:sp>
        <p:nvSpPr>
          <p:cNvPr id="41" name="Shape 41"/>
          <p:cNvSpPr txBox="1">
            <a:spLocks noGrp="1"/>
          </p:cNvSpPr>
          <p:nvPr>
            <p:ph type="ctrTitle"/>
          </p:nvPr>
        </p:nvSpPr>
        <p:spPr>
          <a:xfrm>
            <a:off x="685800" y="1597818"/>
            <a:ext cx="7772400" cy="1102500"/>
          </a:xfrm>
          <a:prstGeom prst="rect">
            <a:avLst/>
          </a:prstGeom>
          <a:noFill/>
          <a:ln>
            <a:noFill/>
          </a:ln>
        </p:spPr>
        <p:txBody>
          <a:bodyPr lIns="91425" tIns="91425" rIns="91425" bIns="91425" anchor="ctr" anchorCtr="0"/>
          <a:lstStyle>
            <a:lvl1pPr marL="0" marR="0" lvl="0" indent="0" algn="ctr" rtl="0">
              <a:spcBef>
                <a:spcPts val="0"/>
              </a:spcBef>
              <a:buClr>
                <a:srgbClr val="3F3F3F"/>
              </a:buClr>
              <a:buFont typeface="Calibri"/>
              <a:buNone/>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42" name="Shape 42"/>
          <p:cNvSpPr txBox="1">
            <a:spLocks noGrp="1"/>
          </p:cNvSpPr>
          <p:nvPr>
            <p:ph type="subTitle" idx="1"/>
          </p:nvPr>
        </p:nvSpPr>
        <p:spPr>
          <a:xfrm>
            <a:off x="1371600" y="2914650"/>
            <a:ext cx="6400799" cy="1314599"/>
          </a:xfrm>
          <a:prstGeom prst="rect">
            <a:avLst/>
          </a:prstGeom>
          <a:noFill/>
          <a:ln>
            <a:noFill/>
          </a:ln>
        </p:spPr>
        <p:txBody>
          <a:bodyPr lIns="91425" tIns="91425" rIns="91425" bIns="91425" anchor="t" anchorCtr="0"/>
          <a:lstStyle>
            <a:lvl1pPr marL="0" marR="0" lvl="0" indent="0" algn="ctr" rtl="0">
              <a:spcBef>
                <a:spcPts val="640"/>
              </a:spcBef>
              <a:buClr>
                <a:srgbClr val="888888"/>
              </a:buClr>
              <a:buFont typeface="Calibri"/>
              <a:buNone/>
              <a:defRPr/>
            </a:lvl1pPr>
            <a:lvl2pPr marL="457200" marR="0" lvl="1" indent="0" algn="ctr" rtl="0">
              <a:spcBef>
                <a:spcPts val="560"/>
              </a:spcBef>
              <a:buClr>
                <a:srgbClr val="888888"/>
              </a:buClr>
              <a:buFont typeface="Calibri"/>
              <a:buNone/>
              <a:defRPr/>
            </a:lvl2pPr>
            <a:lvl3pPr marL="914400" marR="0" lvl="2" indent="0" algn="ctr" rtl="0">
              <a:spcBef>
                <a:spcPts val="480"/>
              </a:spcBef>
              <a:buClr>
                <a:srgbClr val="888888"/>
              </a:buClr>
              <a:buFont typeface="Calibri"/>
              <a:buNone/>
              <a:defRPr/>
            </a:lvl3pPr>
            <a:lvl4pPr marL="1371600" marR="0" lvl="3" indent="0" algn="ctr" rtl="0">
              <a:spcBef>
                <a:spcPts val="400"/>
              </a:spcBef>
              <a:buClr>
                <a:srgbClr val="888888"/>
              </a:buClr>
              <a:buFont typeface="Calibri"/>
              <a:buNone/>
              <a:defRPr/>
            </a:lvl4pPr>
            <a:lvl5pPr marL="1828800" marR="0" lvl="4" indent="0" algn="ctr" rtl="0">
              <a:spcBef>
                <a:spcPts val="400"/>
              </a:spcBef>
              <a:buClr>
                <a:srgbClr val="888888"/>
              </a:buClr>
              <a:buFont typeface="Calibri"/>
              <a:buNone/>
              <a:defRPr/>
            </a:lvl5pPr>
            <a:lvl6pPr marL="2286000" marR="0" lvl="5" indent="0" algn="ctr" rtl="0">
              <a:spcBef>
                <a:spcPts val="400"/>
              </a:spcBef>
              <a:buClr>
                <a:srgbClr val="888888"/>
              </a:buClr>
              <a:buFont typeface="Calibri"/>
              <a:buNone/>
              <a:defRPr/>
            </a:lvl6pPr>
            <a:lvl7pPr marL="2743200" marR="0" lvl="6" indent="0" algn="ctr" rtl="0">
              <a:spcBef>
                <a:spcPts val="400"/>
              </a:spcBef>
              <a:buClr>
                <a:srgbClr val="888888"/>
              </a:buClr>
              <a:buFont typeface="Calibri"/>
              <a:buNone/>
              <a:defRPr/>
            </a:lvl7pPr>
            <a:lvl8pPr marL="3200400" marR="0" lvl="7" indent="0" algn="ctr" rtl="0">
              <a:spcBef>
                <a:spcPts val="400"/>
              </a:spcBef>
              <a:buClr>
                <a:srgbClr val="888888"/>
              </a:buClr>
              <a:buFont typeface="Calibri"/>
              <a:buNone/>
              <a:defRPr/>
            </a:lvl8pPr>
            <a:lvl9pPr marL="3657600" marR="0" lvl="8" indent="0" algn="ctr" rtl="0">
              <a:spcBef>
                <a:spcPts val="400"/>
              </a:spcBef>
              <a:buClr>
                <a:srgbClr val="888888"/>
              </a:buClr>
              <a:buFont typeface="Calibri"/>
              <a:buNone/>
              <a:defRPr/>
            </a:lvl9pPr>
          </a:lstStyle>
          <a:p>
            <a:endParaRPr/>
          </a:p>
        </p:txBody>
      </p:sp>
      <p:sp>
        <p:nvSpPr>
          <p:cNvPr id="43" name="Shape 43"/>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44" name="Shape 44"/>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45" name="Shape 45"/>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722312" y="3305175"/>
            <a:ext cx="7772400" cy="1021499"/>
          </a:xfrm>
          <a:prstGeom prst="rect">
            <a:avLst/>
          </a:prstGeom>
          <a:noFill/>
          <a:ln>
            <a:noFill/>
          </a:ln>
        </p:spPr>
        <p:txBody>
          <a:bodyPr lIns="91425" tIns="91425" rIns="91425" bIns="91425" anchor="t"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54" name="Shape 54"/>
          <p:cNvSpPr txBox="1">
            <a:spLocks noGrp="1"/>
          </p:cNvSpPr>
          <p:nvPr>
            <p:ph type="body" idx="1"/>
          </p:nvPr>
        </p:nvSpPr>
        <p:spPr>
          <a:xfrm>
            <a:off x="722312" y="2180034"/>
            <a:ext cx="7772400" cy="1125299"/>
          </a:xfrm>
          <a:prstGeom prst="rect">
            <a:avLst/>
          </a:prstGeom>
          <a:noFill/>
          <a:ln>
            <a:noFill/>
          </a:ln>
        </p:spPr>
        <p:txBody>
          <a:bodyPr lIns="91425" tIns="91425" rIns="91425" bIns="91425" anchor="b" anchorCtr="0"/>
          <a:lstStyle>
            <a:lvl1pPr marL="0" lvl="0" indent="0" rtl="0">
              <a:spcBef>
                <a:spcPts val="0"/>
              </a:spcBef>
              <a:buClr>
                <a:srgbClr val="888888"/>
              </a:buClr>
              <a:buFont typeface="Calibri"/>
              <a:buNone/>
              <a:defRPr/>
            </a:lvl1pPr>
            <a:lvl2pPr marL="457200" lvl="1" indent="0" rtl="0">
              <a:spcBef>
                <a:spcPts val="0"/>
              </a:spcBef>
              <a:buClr>
                <a:srgbClr val="888888"/>
              </a:buClr>
              <a:buFont typeface="Calibri"/>
              <a:buNone/>
              <a:defRPr/>
            </a:lvl2pPr>
            <a:lvl3pPr marL="914400" lvl="2" indent="0" rtl="0">
              <a:spcBef>
                <a:spcPts val="0"/>
              </a:spcBef>
              <a:buClr>
                <a:srgbClr val="888888"/>
              </a:buClr>
              <a:buFont typeface="Calibri"/>
              <a:buNone/>
              <a:defRPr/>
            </a:lvl3pPr>
            <a:lvl4pPr marL="1371600" lvl="3" indent="0" rtl="0">
              <a:spcBef>
                <a:spcPts val="0"/>
              </a:spcBef>
              <a:buClr>
                <a:srgbClr val="888888"/>
              </a:buClr>
              <a:buFont typeface="Calibri"/>
              <a:buNone/>
              <a:defRPr/>
            </a:lvl4pPr>
            <a:lvl5pPr marL="1828800" lvl="4" indent="0" rtl="0">
              <a:spcBef>
                <a:spcPts val="0"/>
              </a:spcBef>
              <a:buClr>
                <a:srgbClr val="888888"/>
              </a:buClr>
              <a:buFont typeface="Calibri"/>
              <a:buNone/>
              <a:defRPr/>
            </a:lvl5pPr>
            <a:lvl6pPr marL="2286000" lvl="5" indent="0" rtl="0">
              <a:spcBef>
                <a:spcPts val="0"/>
              </a:spcBef>
              <a:buClr>
                <a:srgbClr val="888888"/>
              </a:buClr>
              <a:buFont typeface="Calibri"/>
              <a:buNone/>
              <a:defRPr/>
            </a:lvl6pPr>
            <a:lvl7pPr marL="2743200" lvl="6" indent="0" rtl="0">
              <a:spcBef>
                <a:spcPts val="0"/>
              </a:spcBef>
              <a:buClr>
                <a:srgbClr val="888888"/>
              </a:buClr>
              <a:buFont typeface="Calibri"/>
              <a:buNone/>
              <a:defRPr/>
            </a:lvl7pPr>
            <a:lvl8pPr marL="3200400" lvl="7" indent="0" rtl="0">
              <a:spcBef>
                <a:spcPts val="0"/>
              </a:spcBef>
              <a:buClr>
                <a:srgbClr val="888888"/>
              </a:buClr>
              <a:buFont typeface="Calibri"/>
              <a:buNone/>
              <a:defRPr/>
            </a:lvl8pPr>
            <a:lvl9pPr marL="3657600" lvl="8" indent="0" rtl="0">
              <a:spcBef>
                <a:spcPts val="0"/>
              </a:spcBef>
              <a:buClr>
                <a:srgbClr val="888888"/>
              </a:buClr>
              <a:buFont typeface="Calibri"/>
              <a:buNone/>
              <a:defRPr/>
            </a:lvl9pPr>
          </a:lstStyle>
          <a:p>
            <a:endParaRPr/>
          </a:p>
        </p:txBody>
      </p:sp>
      <p:sp>
        <p:nvSpPr>
          <p:cNvPr id="55" name="Shape 55"/>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56" name="Shape 56"/>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57" name="Shape 57"/>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457200" y="205978"/>
            <a:ext cx="8229600" cy="857400"/>
          </a:xfrm>
          <a:prstGeom prst="rect">
            <a:avLst/>
          </a:prstGeom>
          <a:noFill/>
          <a:ln>
            <a:noFill/>
          </a:ln>
        </p:spPr>
        <p:txBody>
          <a:bodyPr lIns="91425" tIns="91425" rIns="91425" bIns="91425" anchor="ctr" anchorCtr="0"/>
          <a:lstStyle>
            <a:lvl1pPr lvl="0" algn="ctr" rtl="0">
              <a:spcBef>
                <a:spcPts val="0"/>
              </a:spcBef>
              <a:buClr>
                <a:srgbClr val="3F3F3F"/>
              </a:buClr>
              <a:buFont typeface="Calibri"/>
              <a:buNone/>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0" name="Shape 60"/>
          <p:cNvSpPr txBox="1">
            <a:spLocks noGrp="1"/>
          </p:cNvSpPr>
          <p:nvPr>
            <p:ph type="body" idx="1"/>
          </p:nvPr>
        </p:nvSpPr>
        <p:spPr>
          <a:xfrm>
            <a:off x="457200" y="1200150"/>
            <a:ext cx="4038599" cy="3394500"/>
          </a:xfrm>
          <a:prstGeom prst="rect">
            <a:avLst/>
          </a:prstGeom>
          <a:noFill/>
          <a:ln>
            <a:noFill/>
          </a:ln>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1" name="Shape 61"/>
          <p:cNvSpPr txBox="1">
            <a:spLocks noGrp="1"/>
          </p:cNvSpPr>
          <p:nvPr>
            <p:ph type="body" idx="2"/>
          </p:nvPr>
        </p:nvSpPr>
        <p:spPr>
          <a:xfrm>
            <a:off x="4648200" y="1200150"/>
            <a:ext cx="4038599" cy="3394500"/>
          </a:xfrm>
          <a:prstGeom prst="rect">
            <a:avLst/>
          </a:prstGeom>
          <a:noFill/>
          <a:ln>
            <a:noFill/>
          </a:ln>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2" name="Shape 62"/>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63" name="Shape 63"/>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64" name="Shape 64"/>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457200" y="205978"/>
            <a:ext cx="8229600" cy="857400"/>
          </a:xfrm>
          <a:prstGeom prst="rect">
            <a:avLst/>
          </a:prstGeom>
          <a:noFill/>
          <a:ln>
            <a:noFill/>
          </a:ln>
        </p:spPr>
        <p:txBody>
          <a:bodyPr lIns="91425" tIns="91425" rIns="91425" bIns="9142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7" name="Shape 67"/>
          <p:cNvSpPr txBox="1">
            <a:spLocks noGrp="1"/>
          </p:cNvSpPr>
          <p:nvPr>
            <p:ph type="body" idx="1"/>
          </p:nvPr>
        </p:nvSpPr>
        <p:spPr>
          <a:xfrm>
            <a:off x="457200" y="1151334"/>
            <a:ext cx="4040099" cy="479999"/>
          </a:xfrm>
          <a:prstGeom prst="rect">
            <a:avLst/>
          </a:prstGeom>
          <a:noFill/>
          <a:ln>
            <a:noFill/>
          </a:ln>
        </p:spPr>
        <p:txBody>
          <a:bodyPr lIns="91425" tIns="91425" rIns="91425" bIns="91425" anchor="b" anchorCtr="0"/>
          <a:lstStyle>
            <a:lvl1pPr marL="0" lvl="0" indent="0" rtl="0">
              <a:spcBef>
                <a:spcPts val="0"/>
              </a:spcBef>
              <a:buFont typeface="Calibri"/>
              <a:buNone/>
              <a:defRPr/>
            </a:lvl1pPr>
            <a:lvl2pPr marL="457200" lvl="1" indent="0" rtl="0">
              <a:spcBef>
                <a:spcPts val="0"/>
              </a:spcBef>
              <a:buFont typeface="Calibri"/>
              <a:buNone/>
              <a:defRPr/>
            </a:lvl2pPr>
            <a:lvl3pPr marL="914400" lvl="2" indent="0" rtl="0">
              <a:spcBef>
                <a:spcPts val="0"/>
              </a:spcBef>
              <a:buFont typeface="Calibri"/>
              <a:buNone/>
              <a:defRPr/>
            </a:lvl3pPr>
            <a:lvl4pPr marL="1371600" lvl="3" indent="0" rtl="0">
              <a:spcBef>
                <a:spcPts val="0"/>
              </a:spcBef>
              <a:buFont typeface="Calibri"/>
              <a:buNone/>
              <a:defRPr/>
            </a:lvl4pPr>
            <a:lvl5pPr marL="1828800" lvl="4" indent="0" rtl="0">
              <a:spcBef>
                <a:spcPts val="0"/>
              </a:spcBef>
              <a:buFont typeface="Calibri"/>
              <a:buNone/>
              <a:defRPr/>
            </a:lvl5pPr>
            <a:lvl6pPr marL="2286000" lvl="5" indent="0" rtl="0">
              <a:spcBef>
                <a:spcPts val="0"/>
              </a:spcBef>
              <a:buFont typeface="Calibri"/>
              <a:buNone/>
              <a:defRPr/>
            </a:lvl6pPr>
            <a:lvl7pPr marL="2743200" lvl="6" indent="0" rtl="0">
              <a:spcBef>
                <a:spcPts val="0"/>
              </a:spcBef>
              <a:buFont typeface="Calibri"/>
              <a:buNone/>
              <a:defRPr/>
            </a:lvl7pPr>
            <a:lvl8pPr marL="3200400" lvl="7" indent="0" rtl="0">
              <a:spcBef>
                <a:spcPts val="0"/>
              </a:spcBef>
              <a:buFont typeface="Calibri"/>
              <a:buNone/>
              <a:defRPr/>
            </a:lvl8pPr>
            <a:lvl9pPr marL="3657600" lvl="8" indent="0" rtl="0">
              <a:spcBef>
                <a:spcPts val="0"/>
              </a:spcBef>
              <a:buFont typeface="Calibri"/>
              <a:buNone/>
              <a:defRPr/>
            </a:lvl9pPr>
          </a:lstStyle>
          <a:p>
            <a:endParaRPr/>
          </a:p>
        </p:txBody>
      </p:sp>
      <p:sp>
        <p:nvSpPr>
          <p:cNvPr id="68" name="Shape 68"/>
          <p:cNvSpPr txBox="1">
            <a:spLocks noGrp="1"/>
          </p:cNvSpPr>
          <p:nvPr>
            <p:ph type="body" idx="2"/>
          </p:nvPr>
        </p:nvSpPr>
        <p:spPr>
          <a:xfrm>
            <a:off x="457200" y="1631156"/>
            <a:ext cx="4040099" cy="2963400"/>
          </a:xfrm>
          <a:prstGeom prst="rect">
            <a:avLst/>
          </a:prstGeom>
          <a:noFill/>
          <a:ln>
            <a:noFill/>
          </a:ln>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9" name="Shape 69"/>
          <p:cNvSpPr txBox="1">
            <a:spLocks noGrp="1"/>
          </p:cNvSpPr>
          <p:nvPr>
            <p:ph type="body" idx="3"/>
          </p:nvPr>
        </p:nvSpPr>
        <p:spPr>
          <a:xfrm>
            <a:off x="4645025" y="1151334"/>
            <a:ext cx="4041900" cy="479999"/>
          </a:xfrm>
          <a:prstGeom prst="rect">
            <a:avLst/>
          </a:prstGeom>
          <a:noFill/>
          <a:ln>
            <a:noFill/>
          </a:ln>
        </p:spPr>
        <p:txBody>
          <a:bodyPr lIns="91425" tIns="91425" rIns="91425" bIns="91425" anchor="b" anchorCtr="0"/>
          <a:lstStyle>
            <a:lvl1pPr marL="0" lvl="0" indent="0" rtl="0">
              <a:spcBef>
                <a:spcPts val="0"/>
              </a:spcBef>
              <a:buFont typeface="Calibri"/>
              <a:buNone/>
              <a:defRPr/>
            </a:lvl1pPr>
            <a:lvl2pPr marL="457200" lvl="1" indent="0" rtl="0">
              <a:spcBef>
                <a:spcPts val="0"/>
              </a:spcBef>
              <a:buFont typeface="Calibri"/>
              <a:buNone/>
              <a:defRPr/>
            </a:lvl2pPr>
            <a:lvl3pPr marL="914400" lvl="2" indent="0" rtl="0">
              <a:spcBef>
                <a:spcPts val="0"/>
              </a:spcBef>
              <a:buFont typeface="Calibri"/>
              <a:buNone/>
              <a:defRPr/>
            </a:lvl3pPr>
            <a:lvl4pPr marL="1371600" lvl="3" indent="0" rtl="0">
              <a:spcBef>
                <a:spcPts val="0"/>
              </a:spcBef>
              <a:buFont typeface="Calibri"/>
              <a:buNone/>
              <a:defRPr/>
            </a:lvl4pPr>
            <a:lvl5pPr marL="1828800" lvl="4" indent="0" rtl="0">
              <a:spcBef>
                <a:spcPts val="0"/>
              </a:spcBef>
              <a:buFont typeface="Calibri"/>
              <a:buNone/>
              <a:defRPr/>
            </a:lvl5pPr>
            <a:lvl6pPr marL="2286000" lvl="5" indent="0" rtl="0">
              <a:spcBef>
                <a:spcPts val="0"/>
              </a:spcBef>
              <a:buFont typeface="Calibri"/>
              <a:buNone/>
              <a:defRPr/>
            </a:lvl6pPr>
            <a:lvl7pPr marL="2743200" lvl="6" indent="0" rtl="0">
              <a:spcBef>
                <a:spcPts val="0"/>
              </a:spcBef>
              <a:buFont typeface="Calibri"/>
              <a:buNone/>
              <a:defRPr/>
            </a:lvl7pPr>
            <a:lvl8pPr marL="3200400" lvl="7" indent="0" rtl="0">
              <a:spcBef>
                <a:spcPts val="0"/>
              </a:spcBef>
              <a:buFont typeface="Calibri"/>
              <a:buNone/>
              <a:defRPr/>
            </a:lvl8pPr>
            <a:lvl9pPr marL="3657600" lvl="8" indent="0" rtl="0">
              <a:spcBef>
                <a:spcPts val="0"/>
              </a:spcBef>
              <a:buFont typeface="Calibri"/>
              <a:buNone/>
              <a:defRPr/>
            </a:lvl9pPr>
          </a:lstStyle>
          <a:p>
            <a:endParaRPr/>
          </a:p>
        </p:txBody>
      </p:sp>
      <p:sp>
        <p:nvSpPr>
          <p:cNvPr id="70" name="Shape 70"/>
          <p:cNvSpPr txBox="1">
            <a:spLocks noGrp="1"/>
          </p:cNvSpPr>
          <p:nvPr>
            <p:ph type="body" idx="4"/>
          </p:nvPr>
        </p:nvSpPr>
        <p:spPr>
          <a:xfrm>
            <a:off x="4645025" y="1631156"/>
            <a:ext cx="4041900" cy="2963400"/>
          </a:xfrm>
          <a:prstGeom prst="rect">
            <a:avLst/>
          </a:prstGeom>
          <a:noFill/>
          <a:ln>
            <a:noFill/>
          </a:ln>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1" name="Shape 71"/>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72" name="Shape 72"/>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73" name="Shape 73"/>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8"/>
            <a:ext cx="8229600" cy="857400"/>
          </a:xfrm>
          <a:prstGeom prst="rect">
            <a:avLst/>
          </a:prstGeom>
          <a:noFill/>
          <a:ln>
            <a:noFill/>
          </a:ln>
        </p:spPr>
        <p:txBody>
          <a:bodyPr lIns="91425" tIns="91425" rIns="91425" bIns="91425" anchor="ctr" anchorCtr="0"/>
          <a:lstStyle>
            <a:lvl1pPr lvl="0" algn="ctr" rtl="0">
              <a:spcBef>
                <a:spcPts val="0"/>
              </a:spcBef>
              <a:buClr>
                <a:srgbClr val="3F3F3F"/>
              </a:buClr>
              <a:buFont typeface="Calibri"/>
              <a:buNone/>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6" name="Shape 76"/>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77" name="Shape 77"/>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78" name="Shape 78"/>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79"/>
        <p:cNvGrpSpPr/>
        <p:nvPr/>
      </p:nvGrpSpPr>
      <p:grpSpPr>
        <a:xfrm>
          <a:off x="0" y="0"/>
          <a:ext cx="0" cy="0"/>
          <a:chOff x="0" y="0"/>
          <a:chExt cx="0" cy="0"/>
        </a:xfrm>
      </p:grpSpPr>
      <p:sp>
        <p:nvSpPr>
          <p:cNvPr id="80" name="Shape 80"/>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81" name="Shape 81"/>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82" name="Shape 82"/>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457200" y="204787"/>
            <a:ext cx="3008399" cy="871499"/>
          </a:xfrm>
          <a:prstGeom prst="rect">
            <a:avLst/>
          </a:prstGeom>
          <a:noFill/>
          <a:ln>
            <a:noFill/>
          </a:ln>
        </p:spPr>
        <p:txBody>
          <a:bodyPr lIns="91425" tIns="91425" rIns="91425" bIns="91425" anchor="b"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85" name="Shape 85"/>
          <p:cNvSpPr txBox="1">
            <a:spLocks noGrp="1"/>
          </p:cNvSpPr>
          <p:nvPr>
            <p:ph type="body" idx="1"/>
          </p:nvPr>
        </p:nvSpPr>
        <p:spPr>
          <a:xfrm>
            <a:off x="3575050" y="204787"/>
            <a:ext cx="5111699" cy="4389599"/>
          </a:xfrm>
          <a:prstGeom prst="rect">
            <a:avLst/>
          </a:prstGeom>
          <a:noFill/>
          <a:ln>
            <a:noFill/>
          </a:ln>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86" name="Shape 86"/>
          <p:cNvSpPr txBox="1">
            <a:spLocks noGrp="1"/>
          </p:cNvSpPr>
          <p:nvPr>
            <p:ph type="body" idx="2"/>
          </p:nvPr>
        </p:nvSpPr>
        <p:spPr>
          <a:xfrm>
            <a:off x="457200" y="1076325"/>
            <a:ext cx="3008399" cy="3518399"/>
          </a:xfrm>
          <a:prstGeom prst="rect">
            <a:avLst/>
          </a:prstGeom>
          <a:noFill/>
          <a:ln>
            <a:noFill/>
          </a:ln>
        </p:spPr>
        <p:txBody>
          <a:bodyPr lIns="91425" tIns="91425" rIns="91425" bIns="91425" anchor="t" anchorCtr="0"/>
          <a:lstStyle>
            <a:lvl1pPr marL="0" lvl="0" indent="0" rtl="0">
              <a:spcBef>
                <a:spcPts val="0"/>
              </a:spcBef>
              <a:buFont typeface="Calibri"/>
              <a:buNone/>
              <a:defRPr/>
            </a:lvl1pPr>
            <a:lvl2pPr marL="457200" lvl="1" indent="0" rtl="0">
              <a:spcBef>
                <a:spcPts val="0"/>
              </a:spcBef>
              <a:buFont typeface="Calibri"/>
              <a:buNone/>
              <a:defRPr/>
            </a:lvl2pPr>
            <a:lvl3pPr marL="914400" lvl="2" indent="0" rtl="0">
              <a:spcBef>
                <a:spcPts val="0"/>
              </a:spcBef>
              <a:buFont typeface="Calibri"/>
              <a:buNone/>
              <a:defRPr/>
            </a:lvl3pPr>
            <a:lvl4pPr marL="1371600" lvl="3" indent="0" rtl="0">
              <a:spcBef>
                <a:spcPts val="0"/>
              </a:spcBef>
              <a:buFont typeface="Calibri"/>
              <a:buNone/>
              <a:defRPr/>
            </a:lvl4pPr>
            <a:lvl5pPr marL="1828800" lvl="4" indent="0" rtl="0">
              <a:spcBef>
                <a:spcPts val="0"/>
              </a:spcBef>
              <a:buFont typeface="Calibri"/>
              <a:buNone/>
              <a:defRPr/>
            </a:lvl5pPr>
            <a:lvl6pPr marL="2286000" lvl="5" indent="0" rtl="0">
              <a:spcBef>
                <a:spcPts val="0"/>
              </a:spcBef>
              <a:buFont typeface="Calibri"/>
              <a:buNone/>
              <a:defRPr/>
            </a:lvl6pPr>
            <a:lvl7pPr marL="2743200" lvl="6" indent="0" rtl="0">
              <a:spcBef>
                <a:spcPts val="0"/>
              </a:spcBef>
              <a:buFont typeface="Calibri"/>
              <a:buNone/>
              <a:defRPr/>
            </a:lvl7pPr>
            <a:lvl8pPr marL="3200400" lvl="7" indent="0" rtl="0">
              <a:spcBef>
                <a:spcPts val="0"/>
              </a:spcBef>
              <a:buFont typeface="Calibri"/>
              <a:buNone/>
              <a:defRPr/>
            </a:lvl8pPr>
            <a:lvl9pPr marL="3657600" lvl="8" indent="0" rtl="0">
              <a:spcBef>
                <a:spcPts val="0"/>
              </a:spcBef>
              <a:buFont typeface="Calibri"/>
              <a:buNone/>
              <a:defRPr/>
            </a:lvl9pPr>
          </a:lstStyle>
          <a:p>
            <a:endParaRPr/>
          </a:p>
        </p:txBody>
      </p:sp>
      <p:sp>
        <p:nvSpPr>
          <p:cNvPr id="87" name="Shape 87"/>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88" name="Shape 88"/>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89" name="Shape 89"/>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1792288" y="3600450"/>
            <a:ext cx="5486399" cy="425099"/>
          </a:xfrm>
          <a:prstGeom prst="rect">
            <a:avLst/>
          </a:prstGeom>
          <a:noFill/>
          <a:ln>
            <a:noFill/>
          </a:ln>
        </p:spPr>
        <p:txBody>
          <a:bodyPr lIns="91425" tIns="91425" rIns="91425" bIns="91425" anchor="b"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2" name="Shape 92"/>
          <p:cNvSpPr>
            <a:spLocks noGrp="1"/>
          </p:cNvSpPr>
          <p:nvPr>
            <p:ph type="pic" idx="2"/>
          </p:nvPr>
        </p:nvSpPr>
        <p:spPr>
          <a:xfrm>
            <a:off x="1792288" y="459581"/>
            <a:ext cx="5486399" cy="3086099"/>
          </a:xfrm>
          <a:prstGeom prst="rect">
            <a:avLst/>
          </a:prstGeom>
          <a:noFill/>
          <a:ln>
            <a:noFill/>
          </a:ln>
        </p:spPr>
      </p:sp>
      <p:sp>
        <p:nvSpPr>
          <p:cNvPr id="93" name="Shape 93"/>
          <p:cNvSpPr txBox="1">
            <a:spLocks noGrp="1"/>
          </p:cNvSpPr>
          <p:nvPr>
            <p:ph type="body" idx="1"/>
          </p:nvPr>
        </p:nvSpPr>
        <p:spPr>
          <a:xfrm>
            <a:off x="1792288" y="4025503"/>
            <a:ext cx="5486399" cy="603599"/>
          </a:xfrm>
          <a:prstGeom prst="rect">
            <a:avLst/>
          </a:prstGeom>
          <a:noFill/>
          <a:ln>
            <a:noFill/>
          </a:ln>
        </p:spPr>
        <p:txBody>
          <a:bodyPr lIns="91425" tIns="91425" rIns="91425" bIns="91425" anchor="t" anchorCtr="0"/>
          <a:lstStyle>
            <a:lvl1pPr marL="0" lvl="0" indent="0" rtl="0">
              <a:spcBef>
                <a:spcPts val="0"/>
              </a:spcBef>
              <a:buFont typeface="Calibri"/>
              <a:buNone/>
              <a:defRPr/>
            </a:lvl1pPr>
            <a:lvl2pPr marL="457200" lvl="1" indent="0" rtl="0">
              <a:spcBef>
                <a:spcPts val="0"/>
              </a:spcBef>
              <a:buFont typeface="Calibri"/>
              <a:buNone/>
              <a:defRPr/>
            </a:lvl2pPr>
            <a:lvl3pPr marL="914400" lvl="2" indent="0" rtl="0">
              <a:spcBef>
                <a:spcPts val="0"/>
              </a:spcBef>
              <a:buFont typeface="Calibri"/>
              <a:buNone/>
              <a:defRPr/>
            </a:lvl3pPr>
            <a:lvl4pPr marL="1371600" lvl="3" indent="0" rtl="0">
              <a:spcBef>
                <a:spcPts val="0"/>
              </a:spcBef>
              <a:buFont typeface="Calibri"/>
              <a:buNone/>
              <a:defRPr/>
            </a:lvl4pPr>
            <a:lvl5pPr marL="1828800" lvl="4" indent="0" rtl="0">
              <a:spcBef>
                <a:spcPts val="0"/>
              </a:spcBef>
              <a:buFont typeface="Calibri"/>
              <a:buNone/>
              <a:defRPr/>
            </a:lvl5pPr>
            <a:lvl6pPr marL="2286000" lvl="5" indent="0" rtl="0">
              <a:spcBef>
                <a:spcPts val="0"/>
              </a:spcBef>
              <a:buFont typeface="Calibri"/>
              <a:buNone/>
              <a:defRPr/>
            </a:lvl6pPr>
            <a:lvl7pPr marL="2743200" lvl="6" indent="0" rtl="0">
              <a:spcBef>
                <a:spcPts val="0"/>
              </a:spcBef>
              <a:buFont typeface="Calibri"/>
              <a:buNone/>
              <a:defRPr/>
            </a:lvl7pPr>
            <a:lvl8pPr marL="3200400" lvl="7" indent="0" rtl="0">
              <a:spcBef>
                <a:spcPts val="0"/>
              </a:spcBef>
              <a:buFont typeface="Calibri"/>
              <a:buNone/>
              <a:defRPr/>
            </a:lvl8pPr>
            <a:lvl9pPr marL="3657600" lvl="8" indent="0" rtl="0">
              <a:spcBef>
                <a:spcPts val="0"/>
              </a:spcBef>
              <a:buFont typeface="Calibri"/>
              <a:buNone/>
              <a:defRPr/>
            </a:lvl9pPr>
          </a:lstStyle>
          <a:p>
            <a:endParaRPr/>
          </a:p>
        </p:txBody>
      </p:sp>
      <p:sp>
        <p:nvSpPr>
          <p:cNvPr id="94" name="Shape 94"/>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95" name="Shape 95"/>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96" name="Shape 96"/>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97"/>
        <p:cNvGrpSpPr/>
        <p:nvPr/>
      </p:nvGrpSpPr>
      <p:grpSpPr>
        <a:xfrm>
          <a:off x="0" y="0"/>
          <a:ext cx="0" cy="0"/>
          <a:chOff x="0" y="0"/>
          <a:chExt cx="0" cy="0"/>
        </a:xfrm>
      </p:grpSpPr>
      <p:sp>
        <p:nvSpPr>
          <p:cNvPr id="98" name="Shape 98"/>
          <p:cNvSpPr txBox="1">
            <a:spLocks noGrp="1"/>
          </p:cNvSpPr>
          <p:nvPr>
            <p:ph type="title"/>
          </p:nvPr>
        </p:nvSpPr>
        <p:spPr>
          <a:xfrm>
            <a:off x="457200" y="205978"/>
            <a:ext cx="8229600" cy="857400"/>
          </a:xfrm>
          <a:prstGeom prst="rect">
            <a:avLst/>
          </a:prstGeom>
          <a:noFill/>
          <a:ln>
            <a:noFill/>
          </a:ln>
        </p:spPr>
        <p:txBody>
          <a:bodyPr lIns="91425" tIns="91425" rIns="91425" bIns="91425" anchor="ctr" anchorCtr="0"/>
          <a:lstStyle>
            <a:lvl1pPr lvl="0" algn="ctr" rtl="0">
              <a:spcBef>
                <a:spcPts val="0"/>
              </a:spcBef>
              <a:buClr>
                <a:srgbClr val="3F3F3F"/>
              </a:buClr>
              <a:buFont typeface="Calibri"/>
              <a:buNone/>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9" name="Shape 99"/>
          <p:cNvSpPr txBox="1">
            <a:spLocks noGrp="1"/>
          </p:cNvSpPr>
          <p:nvPr>
            <p:ph type="body" idx="1"/>
          </p:nvPr>
        </p:nvSpPr>
        <p:spPr>
          <a:xfrm rot="5400000">
            <a:off x="2874749" y="-1217400"/>
            <a:ext cx="3394500" cy="8229600"/>
          </a:xfrm>
          <a:prstGeom prst="rect">
            <a:avLst/>
          </a:prstGeom>
          <a:noFill/>
          <a:ln>
            <a:noFill/>
          </a:ln>
        </p:spPr>
        <p:txBody>
          <a:bodyPr lIns="91425" tIns="91425" rIns="91425" bIns="91425" anchor="t" anchorCtr="0"/>
          <a:lstStyle>
            <a:lvl1pPr marL="342900" lvl="0" indent="-139700" algn="l" rtl="0">
              <a:spcBef>
                <a:spcPts val="640"/>
              </a:spcBef>
              <a:buClr>
                <a:srgbClr val="3F3F3F"/>
              </a:buClr>
              <a:buFont typeface="Calibri"/>
              <a:buChar char="•"/>
              <a:defRPr/>
            </a:lvl1pPr>
            <a:lvl2pPr marL="742950" lvl="1" indent="-107950" algn="l" rtl="0">
              <a:spcBef>
                <a:spcPts val="560"/>
              </a:spcBef>
              <a:buClr>
                <a:srgbClr val="3F3F3F"/>
              </a:buClr>
              <a:buFont typeface="Calibri"/>
              <a:buChar char="–"/>
              <a:defRPr/>
            </a:lvl2pPr>
            <a:lvl3pPr marL="1143000" lvl="2" indent="-76200" algn="l" rtl="0">
              <a:spcBef>
                <a:spcPts val="480"/>
              </a:spcBef>
              <a:buClr>
                <a:srgbClr val="3F3F3F"/>
              </a:buClr>
              <a:buFont typeface="Calibri"/>
              <a:buChar char="•"/>
              <a:defRPr/>
            </a:lvl3pPr>
            <a:lvl4pPr marL="1600200" lvl="3" indent="-101600" algn="l" rtl="0">
              <a:spcBef>
                <a:spcPts val="400"/>
              </a:spcBef>
              <a:buClr>
                <a:srgbClr val="3F3F3F"/>
              </a:buClr>
              <a:buFont typeface="Calibri"/>
              <a:buChar char="–"/>
              <a:defRPr/>
            </a:lvl4pPr>
            <a:lvl5pPr marL="2057400" lvl="4" indent="-101600" algn="l" rtl="0">
              <a:spcBef>
                <a:spcPts val="400"/>
              </a:spcBef>
              <a:buClr>
                <a:srgbClr val="3F3F3F"/>
              </a:buClr>
              <a:buFont typeface="Calibri"/>
              <a:buChar char="»"/>
              <a:defRPr/>
            </a:lvl5pPr>
            <a:lvl6pPr marL="2514600" lvl="5" indent="-101600" algn="l" rtl="0">
              <a:spcBef>
                <a:spcPts val="400"/>
              </a:spcBef>
              <a:buClr>
                <a:schemeClr val="dk1"/>
              </a:buClr>
              <a:buFont typeface="Calibri"/>
              <a:buChar char="•"/>
              <a:defRPr/>
            </a:lvl6pPr>
            <a:lvl7pPr marL="2971800" lvl="6" indent="-101600" algn="l" rtl="0">
              <a:spcBef>
                <a:spcPts val="400"/>
              </a:spcBef>
              <a:buClr>
                <a:schemeClr val="dk1"/>
              </a:buClr>
              <a:buFont typeface="Calibri"/>
              <a:buChar char="•"/>
              <a:defRPr/>
            </a:lvl7pPr>
            <a:lvl8pPr marL="3429000" lvl="7" indent="-101600" algn="l" rtl="0">
              <a:spcBef>
                <a:spcPts val="400"/>
              </a:spcBef>
              <a:buClr>
                <a:schemeClr val="dk1"/>
              </a:buClr>
              <a:buFont typeface="Calibri"/>
              <a:buChar char="•"/>
              <a:defRPr/>
            </a:lvl8pPr>
            <a:lvl9pPr marL="3886200" lvl="8" indent="-101600" algn="l" rtl="0">
              <a:spcBef>
                <a:spcPts val="400"/>
              </a:spcBef>
              <a:buClr>
                <a:schemeClr val="dk1"/>
              </a:buClr>
              <a:buFont typeface="Calibri"/>
              <a:buChar char="•"/>
              <a:defRPr/>
            </a:lvl9pPr>
          </a:lstStyle>
          <a:p>
            <a:endParaRPr/>
          </a:p>
        </p:txBody>
      </p:sp>
      <p:sp>
        <p:nvSpPr>
          <p:cNvPr id="100" name="Shape 100"/>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101" name="Shape 101"/>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102" name="Shape 102"/>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457200" y="205978"/>
            <a:ext cx="8229600" cy="85725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3" name="Shape 13"/>
          <p:cNvSpPr txBox="1">
            <a:spLocks noGrp="1"/>
          </p:cNvSpPr>
          <p:nvPr>
            <p:ph type="body" idx="1"/>
          </p:nvPr>
        </p:nvSpPr>
        <p:spPr>
          <a:xfrm>
            <a:off x="457200" y="1200150"/>
            <a:ext cx="8229600" cy="372568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rot="5400000">
            <a:off x="5463749" y="1371628"/>
            <a:ext cx="4388700" cy="2057400"/>
          </a:xfrm>
          <a:prstGeom prst="rect">
            <a:avLst/>
          </a:prstGeom>
          <a:noFill/>
          <a:ln>
            <a:noFill/>
          </a:ln>
        </p:spPr>
        <p:txBody>
          <a:bodyPr lIns="91425" tIns="91425" rIns="91425" bIns="91425" anchor="ctr" anchorCtr="0"/>
          <a:lstStyle>
            <a:lvl1pPr lvl="0" algn="ctr" rtl="0">
              <a:spcBef>
                <a:spcPts val="0"/>
              </a:spcBef>
              <a:buClr>
                <a:srgbClr val="3F3F3F"/>
              </a:buClr>
              <a:buFont typeface="Calibri"/>
              <a:buNone/>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05" name="Shape 105"/>
          <p:cNvSpPr txBox="1">
            <a:spLocks noGrp="1"/>
          </p:cNvSpPr>
          <p:nvPr>
            <p:ph type="body" idx="1"/>
          </p:nvPr>
        </p:nvSpPr>
        <p:spPr>
          <a:xfrm rot="5400000">
            <a:off x="1272750" y="-609571"/>
            <a:ext cx="4388700" cy="6019799"/>
          </a:xfrm>
          <a:prstGeom prst="rect">
            <a:avLst/>
          </a:prstGeom>
          <a:noFill/>
          <a:ln>
            <a:noFill/>
          </a:ln>
        </p:spPr>
        <p:txBody>
          <a:bodyPr lIns="91425" tIns="91425" rIns="91425" bIns="91425" anchor="t" anchorCtr="0"/>
          <a:lstStyle>
            <a:lvl1pPr marL="342900" lvl="0" indent="-139700" algn="l" rtl="0">
              <a:spcBef>
                <a:spcPts val="640"/>
              </a:spcBef>
              <a:buClr>
                <a:srgbClr val="3F3F3F"/>
              </a:buClr>
              <a:buFont typeface="Calibri"/>
              <a:buChar char="•"/>
              <a:defRPr/>
            </a:lvl1pPr>
            <a:lvl2pPr marL="742950" lvl="1" indent="-107950" algn="l" rtl="0">
              <a:spcBef>
                <a:spcPts val="560"/>
              </a:spcBef>
              <a:buClr>
                <a:srgbClr val="3F3F3F"/>
              </a:buClr>
              <a:buFont typeface="Calibri"/>
              <a:buChar char="–"/>
              <a:defRPr/>
            </a:lvl2pPr>
            <a:lvl3pPr marL="1143000" lvl="2" indent="-76200" algn="l" rtl="0">
              <a:spcBef>
                <a:spcPts val="480"/>
              </a:spcBef>
              <a:buClr>
                <a:srgbClr val="3F3F3F"/>
              </a:buClr>
              <a:buFont typeface="Calibri"/>
              <a:buChar char="•"/>
              <a:defRPr/>
            </a:lvl3pPr>
            <a:lvl4pPr marL="1600200" lvl="3" indent="-101600" algn="l" rtl="0">
              <a:spcBef>
                <a:spcPts val="400"/>
              </a:spcBef>
              <a:buClr>
                <a:srgbClr val="3F3F3F"/>
              </a:buClr>
              <a:buFont typeface="Calibri"/>
              <a:buChar char="–"/>
              <a:defRPr/>
            </a:lvl4pPr>
            <a:lvl5pPr marL="2057400" lvl="4" indent="-101600" algn="l" rtl="0">
              <a:spcBef>
                <a:spcPts val="400"/>
              </a:spcBef>
              <a:buClr>
                <a:srgbClr val="3F3F3F"/>
              </a:buClr>
              <a:buFont typeface="Calibri"/>
              <a:buChar char="»"/>
              <a:defRPr/>
            </a:lvl5pPr>
            <a:lvl6pPr marL="2514600" lvl="5" indent="-101600" algn="l" rtl="0">
              <a:spcBef>
                <a:spcPts val="400"/>
              </a:spcBef>
              <a:buClr>
                <a:schemeClr val="dk1"/>
              </a:buClr>
              <a:buFont typeface="Calibri"/>
              <a:buChar char="•"/>
              <a:defRPr/>
            </a:lvl6pPr>
            <a:lvl7pPr marL="2971800" lvl="6" indent="-101600" algn="l" rtl="0">
              <a:spcBef>
                <a:spcPts val="400"/>
              </a:spcBef>
              <a:buClr>
                <a:schemeClr val="dk1"/>
              </a:buClr>
              <a:buFont typeface="Calibri"/>
              <a:buChar char="•"/>
              <a:defRPr/>
            </a:lvl7pPr>
            <a:lvl8pPr marL="3429000" lvl="7" indent="-101600" algn="l" rtl="0">
              <a:spcBef>
                <a:spcPts val="400"/>
              </a:spcBef>
              <a:buClr>
                <a:schemeClr val="dk1"/>
              </a:buClr>
              <a:buFont typeface="Calibri"/>
              <a:buChar char="•"/>
              <a:defRPr/>
            </a:lvl8pPr>
            <a:lvl9pPr marL="3886200" lvl="8" indent="-101600" algn="l" rtl="0">
              <a:spcBef>
                <a:spcPts val="400"/>
              </a:spcBef>
              <a:buClr>
                <a:schemeClr val="dk1"/>
              </a:buClr>
              <a:buFont typeface="Calibri"/>
              <a:buChar char="•"/>
              <a:defRPr/>
            </a:lvl9pPr>
          </a:lstStyle>
          <a:p>
            <a:endParaRPr/>
          </a:p>
        </p:txBody>
      </p:sp>
      <p:sp>
        <p:nvSpPr>
          <p:cNvPr id="106" name="Shape 106"/>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107" name="Shape 107"/>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108" name="Shape 108"/>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2"/>
        <p:cNvGrpSpPr/>
        <p:nvPr/>
      </p:nvGrpSpPr>
      <p:grpSpPr>
        <a:xfrm>
          <a:off x="0" y="0"/>
          <a:ext cx="0" cy="0"/>
          <a:chOff x="0" y="0"/>
          <a:chExt cx="0" cy="0"/>
        </a:xfrm>
      </p:grpSpPr>
      <p:sp>
        <p:nvSpPr>
          <p:cNvPr id="113" name="Shape 113"/>
          <p:cNvSpPr txBox="1">
            <a:spLocks noGrp="1"/>
          </p:cNvSpPr>
          <p:nvPr>
            <p:ph type="ctrTitle"/>
          </p:nvPr>
        </p:nvSpPr>
        <p:spPr>
          <a:xfrm>
            <a:off x="685800" y="1583342"/>
            <a:ext cx="7772400" cy="1159799"/>
          </a:xfrm>
          <a:prstGeom prst="rect">
            <a:avLst/>
          </a:prstGeom>
          <a:noFill/>
          <a:ln>
            <a:noFill/>
          </a:ln>
        </p:spPr>
        <p:txBody>
          <a:bodyPr lIns="91425" tIns="91425" rIns="91425" bIns="91425" anchor="b" anchorCtr="0"/>
          <a:lstStyle>
            <a:lvl1pPr lvl="0" algn="ctr" rtl="0">
              <a:spcBef>
                <a:spcPts val="0"/>
              </a:spcBef>
              <a:buClr>
                <a:schemeClr val="dk1"/>
              </a:buClr>
              <a:buSzPct val="100000"/>
              <a:buFont typeface="Arial"/>
              <a:buNone/>
              <a:defRPr sz="4800" b="1" i="0" u="none" strike="noStrike" cap="none">
                <a:solidFill>
                  <a:schemeClr val="dk1"/>
                </a:solidFill>
                <a:latin typeface="Arial"/>
                <a:ea typeface="Arial"/>
                <a:cs typeface="Arial"/>
                <a:sym typeface="Arial"/>
              </a:defRPr>
            </a:lvl1pPr>
            <a:lvl2pPr lvl="1" algn="ctr" rtl="0">
              <a:spcBef>
                <a:spcPts val="0"/>
              </a:spcBef>
              <a:buClr>
                <a:schemeClr val="dk1"/>
              </a:buClr>
              <a:buSzPct val="100000"/>
              <a:buFont typeface="Arial"/>
              <a:buNone/>
              <a:defRPr sz="4800" b="1" i="0" u="none" strike="noStrike" cap="none">
                <a:solidFill>
                  <a:schemeClr val="dk1"/>
                </a:solidFill>
                <a:latin typeface="Arial"/>
                <a:ea typeface="Arial"/>
                <a:cs typeface="Arial"/>
                <a:sym typeface="Arial"/>
              </a:defRPr>
            </a:lvl2pPr>
            <a:lvl3pPr lvl="2" algn="ctr" rtl="0">
              <a:spcBef>
                <a:spcPts val="0"/>
              </a:spcBef>
              <a:buClr>
                <a:schemeClr val="dk1"/>
              </a:buClr>
              <a:buSzPct val="100000"/>
              <a:buFont typeface="Arial"/>
              <a:buNone/>
              <a:defRPr sz="4800" b="1" i="0" u="none" strike="noStrike" cap="none">
                <a:solidFill>
                  <a:schemeClr val="dk1"/>
                </a:solidFill>
                <a:latin typeface="Arial"/>
                <a:ea typeface="Arial"/>
                <a:cs typeface="Arial"/>
                <a:sym typeface="Arial"/>
              </a:defRPr>
            </a:lvl3pPr>
            <a:lvl4pPr lvl="3" algn="ctr" rtl="0">
              <a:spcBef>
                <a:spcPts val="0"/>
              </a:spcBef>
              <a:buClr>
                <a:schemeClr val="dk1"/>
              </a:buClr>
              <a:buSzPct val="100000"/>
              <a:buFont typeface="Arial"/>
              <a:buNone/>
              <a:defRPr sz="4800" b="1" i="0" u="none" strike="noStrike" cap="none">
                <a:solidFill>
                  <a:schemeClr val="dk1"/>
                </a:solidFill>
                <a:latin typeface="Arial"/>
                <a:ea typeface="Arial"/>
                <a:cs typeface="Arial"/>
                <a:sym typeface="Arial"/>
              </a:defRPr>
            </a:lvl4pPr>
            <a:lvl5pPr lvl="4" algn="ctr" rtl="0">
              <a:spcBef>
                <a:spcPts val="0"/>
              </a:spcBef>
              <a:buClr>
                <a:schemeClr val="dk1"/>
              </a:buClr>
              <a:buSzPct val="100000"/>
              <a:buFont typeface="Arial"/>
              <a:buNone/>
              <a:defRPr sz="4800" b="1" i="0" u="none" strike="noStrike" cap="none">
                <a:solidFill>
                  <a:schemeClr val="dk1"/>
                </a:solidFill>
                <a:latin typeface="Arial"/>
                <a:ea typeface="Arial"/>
                <a:cs typeface="Arial"/>
                <a:sym typeface="Arial"/>
              </a:defRPr>
            </a:lvl5pPr>
            <a:lvl6pPr lvl="5" algn="ctr" rtl="0">
              <a:spcBef>
                <a:spcPts val="0"/>
              </a:spcBef>
              <a:buClr>
                <a:schemeClr val="dk1"/>
              </a:buClr>
              <a:buSzPct val="100000"/>
              <a:buFont typeface="Arial"/>
              <a:buNone/>
              <a:defRPr sz="4800" b="1" i="0" u="none" strike="noStrike" cap="none">
                <a:solidFill>
                  <a:schemeClr val="dk1"/>
                </a:solidFill>
                <a:latin typeface="Arial"/>
                <a:ea typeface="Arial"/>
                <a:cs typeface="Arial"/>
                <a:sym typeface="Arial"/>
              </a:defRPr>
            </a:lvl6pPr>
            <a:lvl7pPr lvl="6" algn="ctr" rtl="0">
              <a:spcBef>
                <a:spcPts val="0"/>
              </a:spcBef>
              <a:buClr>
                <a:schemeClr val="dk1"/>
              </a:buClr>
              <a:buSzPct val="100000"/>
              <a:buFont typeface="Arial"/>
              <a:buNone/>
              <a:defRPr sz="4800" b="1" i="0" u="none" strike="noStrike" cap="none">
                <a:solidFill>
                  <a:schemeClr val="dk1"/>
                </a:solidFill>
                <a:latin typeface="Arial"/>
                <a:ea typeface="Arial"/>
                <a:cs typeface="Arial"/>
                <a:sym typeface="Arial"/>
              </a:defRPr>
            </a:lvl7pPr>
            <a:lvl8pPr lvl="7" algn="ctr" rtl="0">
              <a:spcBef>
                <a:spcPts val="0"/>
              </a:spcBef>
              <a:buClr>
                <a:schemeClr val="dk1"/>
              </a:buClr>
              <a:buSzPct val="100000"/>
              <a:buFont typeface="Arial"/>
              <a:buNone/>
              <a:defRPr sz="4800" b="1" i="0" u="none" strike="noStrike" cap="none">
                <a:solidFill>
                  <a:schemeClr val="dk1"/>
                </a:solidFill>
                <a:latin typeface="Arial"/>
                <a:ea typeface="Arial"/>
                <a:cs typeface="Arial"/>
                <a:sym typeface="Arial"/>
              </a:defRPr>
            </a:lvl8pPr>
            <a:lvl9pPr lvl="8" algn="ctr" rtl="0">
              <a:spcBef>
                <a:spcPts val="0"/>
              </a:spcBef>
              <a:buClr>
                <a:schemeClr val="dk1"/>
              </a:buClr>
              <a:buSzPct val="100000"/>
              <a:buFont typeface="Arial"/>
              <a:buNone/>
              <a:defRPr sz="4800" b="1" i="0" u="none" strike="noStrike" cap="none">
                <a:solidFill>
                  <a:schemeClr val="dk1"/>
                </a:solidFill>
                <a:latin typeface="Arial"/>
                <a:ea typeface="Arial"/>
                <a:cs typeface="Arial"/>
                <a:sym typeface="Arial"/>
              </a:defRPr>
            </a:lvl9pPr>
          </a:lstStyle>
          <a:p>
            <a:endParaRPr/>
          </a:p>
        </p:txBody>
      </p:sp>
      <p:sp>
        <p:nvSpPr>
          <p:cNvPr id="114" name="Shape 114"/>
          <p:cNvSpPr txBox="1">
            <a:spLocks noGrp="1"/>
          </p:cNvSpPr>
          <p:nvPr>
            <p:ph type="subTitle" idx="1"/>
          </p:nvPr>
        </p:nvSpPr>
        <p:spPr>
          <a:xfrm>
            <a:off x="685800" y="2840053"/>
            <a:ext cx="7772400" cy="784799"/>
          </a:xfrm>
          <a:prstGeom prst="rect">
            <a:avLst/>
          </a:prstGeom>
          <a:noFill/>
          <a:ln>
            <a:noFill/>
          </a:ln>
        </p:spPr>
        <p:txBody>
          <a:bodyPr lIns="91425" tIns="91425" rIns="91425" bIns="91425" anchor="t" anchorCtr="0"/>
          <a:lstStyle>
            <a:lvl1pPr lvl="0" algn="ctr" rtl="0">
              <a:lnSpc>
                <a:spcPct val="100000"/>
              </a:lnSpc>
              <a:spcBef>
                <a:spcPts val="0"/>
              </a:spcBef>
              <a:spcAft>
                <a:spcPts val="0"/>
              </a:spcAft>
              <a:buClr>
                <a:schemeClr val="dk2"/>
              </a:buClr>
              <a:buSzPct val="100000"/>
              <a:buFont typeface="Arial"/>
              <a:buNone/>
              <a:defRPr sz="3000" b="0" i="0" u="none" strike="noStrike" cap="none">
                <a:solidFill>
                  <a:schemeClr val="dk2"/>
                </a:solidFill>
                <a:latin typeface="Arial"/>
                <a:ea typeface="Arial"/>
                <a:cs typeface="Arial"/>
                <a:sym typeface="Arial"/>
              </a:defRPr>
            </a:lvl1pPr>
            <a:lvl2pPr lvl="1" algn="ctr" rtl="0">
              <a:lnSpc>
                <a:spcPct val="100000"/>
              </a:lnSpc>
              <a:spcBef>
                <a:spcPts val="0"/>
              </a:spcBef>
              <a:spcAft>
                <a:spcPts val="0"/>
              </a:spcAft>
              <a:buClr>
                <a:schemeClr val="dk2"/>
              </a:buClr>
              <a:buSzPct val="100000"/>
              <a:buFont typeface="Arial"/>
              <a:buNone/>
              <a:defRPr sz="3000" b="0" i="0" u="none" strike="noStrike" cap="none">
                <a:solidFill>
                  <a:schemeClr val="dk2"/>
                </a:solidFill>
                <a:latin typeface="Arial"/>
                <a:ea typeface="Arial"/>
                <a:cs typeface="Arial"/>
                <a:sym typeface="Arial"/>
              </a:defRPr>
            </a:lvl2pPr>
            <a:lvl3pPr lvl="2" algn="ctr" rtl="0">
              <a:lnSpc>
                <a:spcPct val="100000"/>
              </a:lnSpc>
              <a:spcBef>
                <a:spcPts val="0"/>
              </a:spcBef>
              <a:spcAft>
                <a:spcPts val="0"/>
              </a:spcAft>
              <a:buClr>
                <a:schemeClr val="dk2"/>
              </a:buClr>
              <a:buSzPct val="100000"/>
              <a:buFont typeface="Arial"/>
              <a:buNone/>
              <a:defRPr sz="3000" b="0" i="0" u="none" strike="noStrike" cap="none">
                <a:solidFill>
                  <a:schemeClr val="dk2"/>
                </a:solidFill>
                <a:latin typeface="Arial"/>
                <a:ea typeface="Arial"/>
                <a:cs typeface="Arial"/>
                <a:sym typeface="Arial"/>
              </a:defRPr>
            </a:lvl3pPr>
            <a:lvl4pPr lvl="3" algn="ctr" rtl="0">
              <a:lnSpc>
                <a:spcPct val="100000"/>
              </a:lnSpc>
              <a:spcBef>
                <a:spcPts val="0"/>
              </a:spcBef>
              <a:spcAft>
                <a:spcPts val="0"/>
              </a:spcAft>
              <a:buClr>
                <a:schemeClr val="dk2"/>
              </a:buClr>
              <a:buSzPct val="100000"/>
              <a:buFont typeface="Arial"/>
              <a:buNone/>
              <a:defRPr sz="3000" b="0" i="0" u="none" strike="noStrike" cap="none">
                <a:solidFill>
                  <a:schemeClr val="dk2"/>
                </a:solidFill>
                <a:latin typeface="Arial"/>
                <a:ea typeface="Arial"/>
                <a:cs typeface="Arial"/>
                <a:sym typeface="Arial"/>
              </a:defRPr>
            </a:lvl4pPr>
            <a:lvl5pPr lvl="4" algn="ctr" rtl="0">
              <a:lnSpc>
                <a:spcPct val="100000"/>
              </a:lnSpc>
              <a:spcBef>
                <a:spcPts val="0"/>
              </a:spcBef>
              <a:spcAft>
                <a:spcPts val="0"/>
              </a:spcAft>
              <a:buClr>
                <a:schemeClr val="dk2"/>
              </a:buClr>
              <a:buSzPct val="100000"/>
              <a:buFont typeface="Arial"/>
              <a:buNone/>
              <a:defRPr sz="3000" b="0" i="0" u="none" strike="noStrike" cap="none">
                <a:solidFill>
                  <a:schemeClr val="dk2"/>
                </a:solidFill>
                <a:latin typeface="Arial"/>
                <a:ea typeface="Arial"/>
                <a:cs typeface="Arial"/>
                <a:sym typeface="Arial"/>
              </a:defRPr>
            </a:lvl5pPr>
            <a:lvl6pPr lvl="5" algn="ctr" rtl="0">
              <a:lnSpc>
                <a:spcPct val="100000"/>
              </a:lnSpc>
              <a:spcBef>
                <a:spcPts val="0"/>
              </a:spcBef>
              <a:spcAft>
                <a:spcPts val="0"/>
              </a:spcAft>
              <a:buClr>
                <a:schemeClr val="dk2"/>
              </a:buClr>
              <a:buSzPct val="100000"/>
              <a:buFont typeface="Arial"/>
              <a:buNone/>
              <a:defRPr sz="3000" b="0" i="0" u="none" strike="noStrike" cap="none">
                <a:solidFill>
                  <a:schemeClr val="dk2"/>
                </a:solidFill>
                <a:latin typeface="Arial"/>
                <a:ea typeface="Arial"/>
                <a:cs typeface="Arial"/>
                <a:sym typeface="Arial"/>
              </a:defRPr>
            </a:lvl6pPr>
            <a:lvl7pPr lvl="6" algn="ctr" rtl="0">
              <a:lnSpc>
                <a:spcPct val="100000"/>
              </a:lnSpc>
              <a:spcBef>
                <a:spcPts val="0"/>
              </a:spcBef>
              <a:spcAft>
                <a:spcPts val="0"/>
              </a:spcAft>
              <a:buClr>
                <a:schemeClr val="dk2"/>
              </a:buClr>
              <a:buSzPct val="100000"/>
              <a:buFont typeface="Arial"/>
              <a:buNone/>
              <a:defRPr sz="3000" b="0" i="0" u="none" strike="noStrike" cap="none">
                <a:solidFill>
                  <a:schemeClr val="dk2"/>
                </a:solidFill>
                <a:latin typeface="Arial"/>
                <a:ea typeface="Arial"/>
                <a:cs typeface="Arial"/>
                <a:sym typeface="Arial"/>
              </a:defRPr>
            </a:lvl7pPr>
            <a:lvl8pPr lvl="7" algn="ctr" rtl="0">
              <a:lnSpc>
                <a:spcPct val="100000"/>
              </a:lnSpc>
              <a:spcBef>
                <a:spcPts val="0"/>
              </a:spcBef>
              <a:spcAft>
                <a:spcPts val="0"/>
              </a:spcAft>
              <a:buClr>
                <a:schemeClr val="dk2"/>
              </a:buClr>
              <a:buSzPct val="100000"/>
              <a:buFont typeface="Arial"/>
              <a:buNone/>
              <a:defRPr sz="3000" b="0" i="0" u="none" strike="noStrike" cap="none">
                <a:solidFill>
                  <a:schemeClr val="dk2"/>
                </a:solidFill>
                <a:latin typeface="Arial"/>
                <a:ea typeface="Arial"/>
                <a:cs typeface="Arial"/>
                <a:sym typeface="Arial"/>
              </a:defRPr>
            </a:lvl8pPr>
            <a:lvl9pPr lvl="8" algn="ctr" rtl="0">
              <a:lnSpc>
                <a:spcPct val="100000"/>
              </a:lnSpc>
              <a:spcBef>
                <a:spcPts val="0"/>
              </a:spcBef>
              <a:spcAft>
                <a:spcPts val="0"/>
              </a:spcAft>
              <a:buClr>
                <a:schemeClr val="dk2"/>
              </a:buClr>
              <a:buSzPct val="100000"/>
              <a:buFont typeface="Arial"/>
              <a:buNone/>
              <a:defRPr sz="3000" b="0" i="0" u="none" strike="noStrike" cap="none">
                <a:solidFill>
                  <a:schemeClr val="dk2"/>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lvl="0" algn="l" rtl="0">
              <a:spcBef>
                <a:spcPts val="0"/>
              </a:spcBef>
              <a:buSzPct val="100000"/>
              <a:buFont typeface="Arial"/>
              <a:buNone/>
              <a:defRPr sz="3600" b="1">
                <a:solidFill>
                  <a:schemeClr val="dk1"/>
                </a:solidFill>
                <a:latin typeface="Arial"/>
                <a:ea typeface="Arial"/>
                <a:cs typeface="Arial"/>
                <a:sym typeface="Arial"/>
              </a:defRPr>
            </a:lvl1pPr>
            <a:lvl2pPr lvl="1" algn="l" rtl="0">
              <a:spcBef>
                <a:spcPts val="0"/>
              </a:spcBef>
              <a:buSzPct val="100000"/>
              <a:buFont typeface="Arial"/>
              <a:buNone/>
              <a:defRPr sz="3600" b="1">
                <a:solidFill>
                  <a:schemeClr val="dk1"/>
                </a:solidFill>
                <a:latin typeface="Arial"/>
                <a:ea typeface="Arial"/>
                <a:cs typeface="Arial"/>
                <a:sym typeface="Arial"/>
              </a:defRPr>
            </a:lvl2pPr>
            <a:lvl3pPr lvl="2" algn="l" rtl="0">
              <a:spcBef>
                <a:spcPts val="0"/>
              </a:spcBef>
              <a:buSzPct val="100000"/>
              <a:buFont typeface="Arial"/>
              <a:buNone/>
              <a:defRPr sz="3600" b="1">
                <a:solidFill>
                  <a:schemeClr val="dk1"/>
                </a:solidFill>
                <a:latin typeface="Arial"/>
                <a:ea typeface="Arial"/>
                <a:cs typeface="Arial"/>
                <a:sym typeface="Arial"/>
              </a:defRPr>
            </a:lvl3pPr>
            <a:lvl4pPr lvl="3" algn="l" rtl="0">
              <a:spcBef>
                <a:spcPts val="0"/>
              </a:spcBef>
              <a:buSzPct val="100000"/>
              <a:buFont typeface="Arial"/>
              <a:buNone/>
              <a:defRPr sz="3600" b="1">
                <a:solidFill>
                  <a:schemeClr val="dk1"/>
                </a:solidFill>
                <a:latin typeface="Arial"/>
                <a:ea typeface="Arial"/>
                <a:cs typeface="Arial"/>
                <a:sym typeface="Arial"/>
              </a:defRPr>
            </a:lvl4pPr>
            <a:lvl5pPr lvl="4" algn="l" rtl="0">
              <a:spcBef>
                <a:spcPts val="0"/>
              </a:spcBef>
              <a:buSzPct val="100000"/>
              <a:buFont typeface="Arial"/>
              <a:buNone/>
              <a:defRPr sz="3600" b="1">
                <a:solidFill>
                  <a:schemeClr val="dk1"/>
                </a:solidFill>
                <a:latin typeface="Arial"/>
                <a:ea typeface="Arial"/>
                <a:cs typeface="Arial"/>
                <a:sym typeface="Arial"/>
              </a:defRPr>
            </a:lvl5pPr>
            <a:lvl6pPr lvl="5" algn="l" rtl="0">
              <a:spcBef>
                <a:spcPts val="0"/>
              </a:spcBef>
              <a:buSzPct val="100000"/>
              <a:buFont typeface="Arial"/>
              <a:buNone/>
              <a:defRPr sz="3600" b="1">
                <a:solidFill>
                  <a:schemeClr val="dk1"/>
                </a:solidFill>
                <a:latin typeface="Arial"/>
                <a:ea typeface="Arial"/>
                <a:cs typeface="Arial"/>
                <a:sym typeface="Arial"/>
              </a:defRPr>
            </a:lvl6pPr>
            <a:lvl7pPr lvl="6" algn="l" rtl="0">
              <a:spcBef>
                <a:spcPts val="0"/>
              </a:spcBef>
              <a:buSzPct val="100000"/>
              <a:buFont typeface="Arial"/>
              <a:buNone/>
              <a:defRPr sz="3600" b="1">
                <a:solidFill>
                  <a:schemeClr val="dk1"/>
                </a:solidFill>
                <a:latin typeface="Arial"/>
                <a:ea typeface="Arial"/>
                <a:cs typeface="Arial"/>
                <a:sym typeface="Arial"/>
              </a:defRPr>
            </a:lvl7pPr>
            <a:lvl8pPr lvl="7" algn="l" rtl="0">
              <a:spcBef>
                <a:spcPts val="0"/>
              </a:spcBef>
              <a:buSzPct val="100000"/>
              <a:buFont typeface="Arial"/>
              <a:buNone/>
              <a:defRPr sz="3600" b="1">
                <a:solidFill>
                  <a:schemeClr val="dk1"/>
                </a:solidFill>
                <a:latin typeface="Arial"/>
                <a:ea typeface="Arial"/>
                <a:cs typeface="Arial"/>
                <a:sym typeface="Arial"/>
              </a:defRPr>
            </a:lvl8pPr>
            <a:lvl9pPr lvl="8"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117" name="Shape 117"/>
          <p:cNvSpPr txBox="1">
            <a:spLocks noGrp="1"/>
          </p:cNvSpPr>
          <p:nvPr>
            <p:ph type="body" idx="1"/>
          </p:nvPr>
        </p:nvSpPr>
        <p:spPr>
          <a:xfrm>
            <a:off x="457200" y="1200150"/>
            <a:ext cx="8229600" cy="3725699"/>
          </a:xfrm>
          <a:prstGeom prst="rect">
            <a:avLst/>
          </a:prstGeom>
          <a:noFill/>
          <a:ln>
            <a:noFill/>
          </a:ln>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lvl="0" algn="l" rtl="0">
              <a:spcBef>
                <a:spcPts val="0"/>
              </a:spcBef>
              <a:buSzPct val="100000"/>
              <a:buFont typeface="Arial"/>
              <a:buNone/>
              <a:defRPr sz="3600" b="1">
                <a:solidFill>
                  <a:schemeClr val="dk1"/>
                </a:solidFill>
                <a:latin typeface="Arial"/>
                <a:ea typeface="Arial"/>
                <a:cs typeface="Arial"/>
                <a:sym typeface="Arial"/>
              </a:defRPr>
            </a:lvl1pPr>
            <a:lvl2pPr lvl="1" algn="l" rtl="0">
              <a:spcBef>
                <a:spcPts val="0"/>
              </a:spcBef>
              <a:buSzPct val="100000"/>
              <a:buFont typeface="Arial"/>
              <a:buNone/>
              <a:defRPr sz="3600" b="1">
                <a:solidFill>
                  <a:schemeClr val="dk1"/>
                </a:solidFill>
                <a:latin typeface="Arial"/>
                <a:ea typeface="Arial"/>
                <a:cs typeface="Arial"/>
                <a:sym typeface="Arial"/>
              </a:defRPr>
            </a:lvl2pPr>
            <a:lvl3pPr lvl="2" algn="l" rtl="0">
              <a:spcBef>
                <a:spcPts val="0"/>
              </a:spcBef>
              <a:buSzPct val="100000"/>
              <a:buFont typeface="Arial"/>
              <a:buNone/>
              <a:defRPr sz="3600" b="1">
                <a:solidFill>
                  <a:schemeClr val="dk1"/>
                </a:solidFill>
                <a:latin typeface="Arial"/>
                <a:ea typeface="Arial"/>
                <a:cs typeface="Arial"/>
                <a:sym typeface="Arial"/>
              </a:defRPr>
            </a:lvl3pPr>
            <a:lvl4pPr lvl="3" algn="l" rtl="0">
              <a:spcBef>
                <a:spcPts val="0"/>
              </a:spcBef>
              <a:buSzPct val="100000"/>
              <a:buFont typeface="Arial"/>
              <a:buNone/>
              <a:defRPr sz="3600" b="1">
                <a:solidFill>
                  <a:schemeClr val="dk1"/>
                </a:solidFill>
                <a:latin typeface="Arial"/>
                <a:ea typeface="Arial"/>
                <a:cs typeface="Arial"/>
                <a:sym typeface="Arial"/>
              </a:defRPr>
            </a:lvl4pPr>
            <a:lvl5pPr lvl="4" algn="l" rtl="0">
              <a:spcBef>
                <a:spcPts val="0"/>
              </a:spcBef>
              <a:buSzPct val="100000"/>
              <a:buFont typeface="Arial"/>
              <a:buNone/>
              <a:defRPr sz="3600" b="1">
                <a:solidFill>
                  <a:schemeClr val="dk1"/>
                </a:solidFill>
                <a:latin typeface="Arial"/>
                <a:ea typeface="Arial"/>
                <a:cs typeface="Arial"/>
                <a:sym typeface="Arial"/>
              </a:defRPr>
            </a:lvl5pPr>
            <a:lvl6pPr lvl="5" algn="l" rtl="0">
              <a:spcBef>
                <a:spcPts val="0"/>
              </a:spcBef>
              <a:buSzPct val="100000"/>
              <a:buFont typeface="Arial"/>
              <a:buNone/>
              <a:defRPr sz="3600" b="1">
                <a:solidFill>
                  <a:schemeClr val="dk1"/>
                </a:solidFill>
                <a:latin typeface="Arial"/>
                <a:ea typeface="Arial"/>
                <a:cs typeface="Arial"/>
                <a:sym typeface="Arial"/>
              </a:defRPr>
            </a:lvl6pPr>
            <a:lvl7pPr lvl="6" algn="l" rtl="0">
              <a:spcBef>
                <a:spcPts val="0"/>
              </a:spcBef>
              <a:buSzPct val="100000"/>
              <a:buFont typeface="Arial"/>
              <a:buNone/>
              <a:defRPr sz="3600" b="1">
                <a:solidFill>
                  <a:schemeClr val="dk1"/>
                </a:solidFill>
                <a:latin typeface="Arial"/>
                <a:ea typeface="Arial"/>
                <a:cs typeface="Arial"/>
                <a:sym typeface="Arial"/>
              </a:defRPr>
            </a:lvl7pPr>
            <a:lvl8pPr lvl="7" algn="l" rtl="0">
              <a:spcBef>
                <a:spcPts val="0"/>
              </a:spcBef>
              <a:buSzPct val="100000"/>
              <a:buFont typeface="Arial"/>
              <a:buNone/>
              <a:defRPr sz="3600" b="1">
                <a:solidFill>
                  <a:schemeClr val="dk1"/>
                </a:solidFill>
                <a:latin typeface="Arial"/>
                <a:ea typeface="Arial"/>
                <a:cs typeface="Arial"/>
                <a:sym typeface="Arial"/>
              </a:defRPr>
            </a:lvl8pPr>
            <a:lvl9pPr lvl="8"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120" name="Shape 120"/>
          <p:cNvSpPr txBox="1">
            <a:spLocks noGrp="1"/>
          </p:cNvSpPr>
          <p:nvPr>
            <p:ph type="body" idx="1"/>
          </p:nvPr>
        </p:nvSpPr>
        <p:spPr>
          <a:xfrm>
            <a:off x="457200" y="1200150"/>
            <a:ext cx="3994500" cy="3725699"/>
          </a:xfrm>
          <a:prstGeom prst="rect">
            <a:avLst/>
          </a:prstGeom>
          <a:noFill/>
          <a:ln>
            <a:noFill/>
          </a:ln>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a:endParaRPr/>
          </a:p>
        </p:txBody>
      </p:sp>
      <p:sp>
        <p:nvSpPr>
          <p:cNvPr id="121" name="Shape 121"/>
          <p:cNvSpPr txBox="1">
            <a:spLocks noGrp="1"/>
          </p:cNvSpPr>
          <p:nvPr>
            <p:ph type="body" idx="2"/>
          </p:nvPr>
        </p:nvSpPr>
        <p:spPr>
          <a:xfrm>
            <a:off x="4692273" y="1200150"/>
            <a:ext cx="3994500" cy="3725699"/>
          </a:xfrm>
          <a:prstGeom prst="rect">
            <a:avLst/>
          </a:prstGeom>
          <a:noFill/>
          <a:ln>
            <a:noFill/>
          </a:ln>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lvl="0" algn="l" rtl="0">
              <a:spcBef>
                <a:spcPts val="0"/>
              </a:spcBef>
              <a:buSzPct val="100000"/>
              <a:buFont typeface="Arial"/>
              <a:buNone/>
              <a:defRPr sz="3600" b="1">
                <a:solidFill>
                  <a:schemeClr val="dk1"/>
                </a:solidFill>
                <a:latin typeface="Arial"/>
                <a:ea typeface="Arial"/>
                <a:cs typeface="Arial"/>
                <a:sym typeface="Arial"/>
              </a:defRPr>
            </a:lvl1pPr>
            <a:lvl2pPr lvl="1" algn="l" rtl="0">
              <a:spcBef>
                <a:spcPts val="0"/>
              </a:spcBef>
              <a:buSzPct val="100000"/>
              <a:buFont typeface="Arial"/>
              <a:buNone/>
              <a:defRPr sz="3600" b="1">
                <a:solidFill>
                  <a:schemeClr val="dk1"/>
                </a:solidFill>
                <a:latin typeface="Arial"/>
                <a:ea typeface="Arial"/>
                <a:cs typeface="Arial"/>
                <a:sym typeface="Arial"/>
              </a:defRPr>
            </a:lvl2pPr>
            <a:lvl3pPr lvl="2" algn="l" rtl="0">
              <a:spcBef>
                <a:spcPts val="0"/>
              </a:spcBef>
              <a:buSzPct val="100000"/>
              <a:buFont typeface="Arial"/>
              <a:buNone/>
              <a:defRPr sz="3600" b="1">
                <a:solidFill>
                  <a:schemeClr val="dk1"/>
                </a:solidFill>
                <a:latin typeface="Arial"/>
                <a:ea typeface="Arial"/>
                <a:cs typeface="Arial"/>
                <a:sym typeface="Arial"/>
              </a:defRPr>
            </a:lvl3pPr>
            <a:lvl4pPr lvl="3" algn="l" rtl="0">
              <a:spcBef>
                <a:spcPts val="0"/>
              </a:spcBef>
              <a:buSzPct val="100000"/>
              <a:buFont typeface="Arial"/>
              <a:buNone/>
              <a:defRPr sz="3600" b="1">
                <a:solidFill>
                  <a:schemeClr val="dk1"/>
                </a:solidFill>
                <a:latin typeface="Arial"/>
                <a:ea typeface="Arial"/>
                <a:cs typeface="Arial"/>
                <a:sym typeface="Arial"/>
              </a:defRPr>
            </a:lvl4pPr>
            <a:lvl5pPr lvl="4" algn="l" rtl="0">
              <a:spcBef>
                <a:spcPts val="0"/>
              </a:spcBef>
              <a:buSzPct val="100000"/>
              <a:buFont typeface="Arial"/>
              <a:buNone/>
              <a:defRPr sz="3600" b="1">
                <a:solidFill>
                  <a:schemeClr val="dk1"/>
                </a:solidFill>
                <a:latin typeface="Arial"/>
                <a:ea typeface="Arial"/>
                <a:cs typeface="Arial"/>
                <a:sym typeface="Arial"/>
              </a:defRPr>
            </a:lvl5pPr>
            <a:lvl6pPr lvl="5" algn="l" rtl="0">
              <a:spcBef>
                <a:spcPts val="0"/>
              </a:spcBef>
              <a:buSzPct val="100000"/>
              <a:buFont typeface="Arial"/>
              <a:buNone/>
              <a:defRPr sz="3600" b="1">
                <a:solidFill>
                  <a:schemeClr val="dk1"/>
                </a:solidFill>
                <a:latin typeface="Arial"/>
                <a:ea typeface="Arial"/>
                <a:cs typeface="Arial"/>
                <a:sym typeface="Arial"/>
              </a:defRPr>
            </a:lvl6pPr>
            <a:lvl7pPr lvl="6" algn="l" rtl="0">
              <a:spcBef>
                <a:spcPts val="0"/>
              </a:spcBef>
              <a:buSzPct val="100000"/>
              <a:buFont typeface="Arial"/>
              <a:buNone/>
              <a:defRPr sz="3600" b="1">
                <a:solidFill>
                  <a:schemeClr val="dk1"/>
                </a:solidFill>
                <a:latin typeface="Arial"/>
                <a:ea typeface="Arial"/>
                <a:cs typeface="Arial"/>
                <a:sym typeface="Arial"/>
              </a:defRPr>
            </a:lvl7pPr>
            <a:lvl8pPr lvl="7" algn="l" rtl="0">
              <a:spcBef>
                <a:spcPts val="0"/>
              </a:spcBef>
              <a:buSzPct val="100000"/>
              <a:buFont typeface="Arial"/>
              <a:buNone/>
              <a:defRPr sz="3600" b="1">
                <a:solidFill>
                  <a:schemeClr val="dk1"/>
                </a:solidFill>
                <a:latin typeface="Arial"/>
                <a:ea typeface="Arial"/>
                <a:cs typeface="Arial"/>
                <a:sym typeface="Arial"/>
              </a:defRPr>
            </a:lvl8pPr>
            <a:lvl9pPr lvl="8"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Caption">
    <p:spTree>
      <p:nvGrpSpPr>
        <p:cNvPr id="1" name="Shape 124"/>
        <p:cNvGrpSpPr/>
        <p:nvPr/>
      </p:nvGrpSpPr>
      <p:grpSpPr>
        <a:xfrm>
          <a:off x="0" y="0"/>
          <a:ext cx="0" cy="0"/>
          <a:chOff x="0" y="0"/>
          <a:chExt cx="0" cy="0"/>
        </a:xfrm>
      </p:grpSpPr>
      <p:sp>
        <p:nvSpPr>
          <p:cNvPr id="125" name="Shape 125"/>
          <p:cNvSpPr txBox="1">
            <a:spLocks noGrp="1"/>
          </p:cNvSpPr>
          <p:nvPr>
            <p:ph type="body" idx="1"/>
          </p:nvPr>
        </p:nvSpPr>
        <p:spPr>
          <a:xfrm>
            <a:off x="457200" y="4406309"/>
            <a:ext cx="8229600" cy="519599"/>
          </a:xfrm>
          <a:prstGeom prst="rect">
            <a:avLst/>
          </a:prstGeom>
          <a:noFill/>
          <a:ln>
            <a:noFill/>
          </a:ln>
        </p:spPr>
        <p:txBody>
          <a:bodyPr lIns="91425" tIns="91425" rIns="91425" bIns="91425" anchor="t" anchorCtr="0"/>
          <a:lstStyle>
            <a:lvl1pPr lvl="0" algn="ctr" rtl="0">
              <a:lnSpc>
                <a:spcPct val="100000"/>
              </a:lnSpc>
              <a:spcBef>
                <a:spcPts val="360"/>
              </a:spcBef>
              <a:spcAft>
                <a:spcPts val="0"/>
              </a:spcAft>
              <a:buClr>
                <a:schemeClr val="dk1"/>
              </a:buClr>
              <a:buSzPct val="100000"/>
              <a:buFont typeface="Arial"/>
              <a:buChar char="●"/>
              <a:defRPr sz="1800">
                <a:solidFill>
                  <a:schemeClr val="dk1"/>
                </a:solidFill>
              </a:defRPr>
            </a:lvl1pPr>
            <a:lvl2pPr lvl="1" algn="ctr" rtl="0">
              <a:lnSpc>
                <a:spcPct val="100000"/>
              </a:lnSpc>
              <a:spcBef>
                <a:spcPts val="360"/>
              </a:spcBef>
              <a:spcAft>
                <a:spcPts val="0"/>
              </a:spcAft>
              <a:buClr>
                <a:schemeClr val="dk1"/>
              </a:buClr>
              <a:buSzPct val="100000"/>
              <a:buFont typeface="Courier New"/>
              <a:buChar char="o"/>
              <a:defRPr sz="1800">
                <a:solidFill>
                  <a:schemeClr val="dk1"/>
                </a:solidFill>
              </a:defRPr>
            </a:lvl2pPr>
            <a:lvl3pPr lvl="2" algn="ctr" rtl="0">
              <a:lnSpc>
                <a:spcPct val="100000"/>
              </a:lnSpc>
              <a:spcBef>
                <a:spcPts val="360"/>
              </a:spcBef>
              <a:spcAft>
                <a:spcPts val="0"/>
              </a:spcAft>
              <a:buClr>
                <a:schemeClr val="dk1"/>
              </a:buClr>
              <a:buSzPct val="100000"/>
              <a:buFont typeface="Wingdings"/>
              <a:buChar char="§"/>
              <a:defRPr sz="1800">
                <a:solidFill>
                  <a:schemeClr val="dk1"/>
                </a:solidFill>
              </a:defRPr>
            </a:lvl3pPr>
            <a:lvl4pPr lvl="3" algn="ctr" rtl="0">
              <a:lnSpc>
                <a:spcPct val="100000"/>
              </a:lnSpc>
              <a:spcBef>
                <a:spcPts val="360"/>
              </a:spcBef>
              <a:spcAft>
                <a:spcPts val="0"/>
              </a:spcAft>
              <a:buClr>
                <a:schemeClr val="dk1"/>
              </a:buClr>
              <a:buSzPct val="100000"/>
              <a:buFont typeface="Arial"/>
              <a:buChar char="●"/>
              <a:defRPr sz="1800">
                <a:solidFill>
                  <a:schemeClr val="dk1"/>
                </a:solidFill>
              </a:defRPr>
            </a:lvl4pPr>
            <a:lvl5pPr lvl="4" algn="ctr" rtl="0">
              <a:lnSpc>
                <a:spcPct val="100000"/>
              </a:lnSpc>
              <a:spcBef>
                <a:spcPts val="360"/>
              </a:spcBef>
              <a:spcAft>
                <a:spcPts val="0"/>
              </a:spcAft>
              <a:buClr>
                <a:schemeClr val="dk1"/>
              </a:buClr>
              <a:buSzPct val="100000"/>
              <a:buFont typeface="Courier New"/>
              <a:buChar char="o"/>
              <a:defRPr sz="1800">
                <a:solidFill>
                  <a:schemeClr val="dk1"/>
                </a:solidFill>
              </a:defRPr>
            </a:lvl5pPr>
            <a:lvl6pPr lvl="5" algn="ctr" rtl="0">
              <a:lnSpc>
                <a:spcPct val="100000"/>
              </a:lnSpc>
              <a:spcBef>
                <a:spcPts val="360"/>
              </a:spcBef>
              <a:spcAft>
                <a:spcPts val="0"/>
              </a:spcAft>
              <a:buClr>
                <a:schemeClr val="dk1"/>
              </a:buClr>
              <a:buSzPct val="100000"/>
              <a:buFont typeface="Wingdings"/>
              <a:buChar char="§"/>
              <a:defRPr sz="1800">
                <a:solidFill>
                  <a:schemeClr val="dk1"/>
                </a:solidFill>
              </a:defRPr>
            </a:lvl6pPr>
            <a:lvl7pPr lvl="6" algn="ctr" rtl="0">
              <a:lnSpc>
                <a:spcPct val="100000"/>
              </a:lnSpc>
              <a:spcBef>
                <a:spcPts val="360"/>
              </a:spcBef>
              <a:spcAft>
                <a:spcPts val="0"/>
              </a:spcAft>
              <a:buClr>
                <a:schemeClr val="dk1"/>
              </a:buClr>
              <a:buSzPct val="100000"/>
              <a:buFont typeface="Arial"/>
              <a:buChar char="●"/>
              <a:defRPr sz="1800">
                <a:solidFill>
                  <a:schemeClr val="dk1"/>
                </a:solidFill>
              </a:defRPr>
            </a:lvl7pPr>
            <a:lvl8pPr lvl="7" algn="ctr" rtl="0">
              <a:lnSpc>
                <a:spcPct val="100000"/>
              </a:lnSpc>
              <a:spcBef>
                <a:spcPts val="360"/>
              </a:spcBef>
              <a:spcAft>
                <a:spcPts val="0"/>
              </a:spcAft>
              <a:buClr>
                <a:schemeClr val="dk1"/>
              </a:buClr>
              <a:buSzPct val="100000"/>
              <a:buFont typeface="Courier New"/>
              <a:buChar char="o"/>
              <a:defRPr sz="1800">
                <a:solidFill>
                  <a:schemeClr val="dk1"/>
                </a:solidFill>
              </a:defRPr>
            </a:lvl8pPr>
            <a:lvl9pPr lvl="8" algn="ctr" rtl="0">
              <a:lnSpc>
                <a:spcPct val="100000"/>
              </a:lnSpc>
              <a:spcBef>
                <a:spcPts val="360"/>
              </a:spcBef>
              <a:spcAft>
                <a:spcPts val="0"/>
              </a:spcAft>
              <a:buClr>
                <a:schemeClr val="dk1"/>
              </a:buClr>
              <a:buSzPct val="100000"/>
              <a:buFont typeface="Wingdings"/>
              <a:buChar char="§"/>
              <a:defRPr sz="1800">
                <a:solidFill>
                  <a:schemeClr val="dk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2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457200" y="205978"/>
            <a:ext cx="8229600" cy="85725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6" name="Shape 16"/>
          <p:cNvSpPr txBox="1">
            <a:spLocks noGrp="1"/>
          </p:cNvSpPr>
          <p:nvPr>
            <p:ph type="body" idx="1"/>
          </p:nvPr>
        </p:nvSpPr>
        <p:spPr>
          <a:xfrm>
            <a:off x="457200" y="1200150"/>
            <a:ext cx="3994525" cy="372568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7" name="Shape 17"/>
          <p:cNvSpPr txBox="1">
            <a:spLocks noGrp="1"/>
          </p:cNvSpPr>
          <p:nvPr>
            <p:ph type="body" idx="2"/>
          </p:nvPr>
        </p:nvSpPr>
        <p:spPr>
          <a:xfrm>
            <a:off x="4692273" y="1200150"/>
            <a:ext cx="3994525" cy="372568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457200" y="205978"/>
            <a:ext cx="8229600" cy="85725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20"/>
        <p:cNvGrpSpPr/>
        <p:nvPr/>
      </p:nvGrpSpPr>
      <p:grpSpPr>
        <a:xfrm>
          <a:off x="0" y="0"/>
          <a:ext cx="0" cy="0"/>
          <a:chOff x="0" y="0"/>
          <a:chExt cx="0" cy="0"/>
        </a:xfrm>
      </p:grpSpPr>
      <p:sp>
        <p:nvSpPr>
          <p:cNvPr id="21" name="Shape 21"/>
          <p:cNvSpPr txBox="1">
            <a:spLocks noGrp="1"/>
          </p:cNvSpPr>
          <p:nvPr>
            <p:ph type="body" idx="1"/>
          </p:nvPr>
        </p:nvSpPr>
        <p:spPr>
          <a:xfrm>
            <a:off x="457200" y="4406309"/>
            <a:ext cx="8229600" cy="519520"/>
          </a:xfrm>
          <a:prstGeom prst="rect">
            <a:avLst/>
          </a:prstGeom>
        </p:spPr>
        <p:txBody>
          <a:bodyPr lIns="91425" tIns="91425" rIns="91425" bIns="91425" anchor="t" anchorCtr="0"/>
          <a:lstStyle>
            <a:lvl1pPr lvl="0" algn="ctr">
              <a:spcBef>
                <a:spcPts val="360"/>
              </a:spcBef>
              <a:buSzPct val="100000"/>
              <a:buNone/>
              <a:defRPr sz="1800"/>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Cerner - Primary Image and Title">
    <p:spTree>
      <p:nvGrpSpPr>
        <p:cNvPr id="1" name="Shape 26"/>
        <p:cNvGrpSpPr/>
        <p:nvPr/>
      </p:nvGrpSpPr>
      <p:grpSpPr>
        <a:xfrm>
          <a:off x="0" y="0"/>
          <a:ext cx="0" cy="0"/>
          <a:chOff x="0" y="0"/>
          <a:chExt cx="0" cy="0"/>
        </a:xfrm>
      </p:grpSpPr>
      <p:sp>
        <p:nvSpPr>
          <p:cNvPr id="27" name="Shape 27"/>
          <p:cNvSpPr>
            <a:spLocks noGrp="1"/>
          </p:cNvSpPr>
          <p:nvPr>
            <p:ph type="pic" idx="2"/>
          </p:nvPr>
        </p:nvSpPr>
        <p:spPr>
          <a:xfrm>
            <a:off x="468312" y="666390"/>
            <a:ext cx="8058000" cy="4339200"/>
          </a:xfrm>
          <a:prstGeom prst="rect">
            <a:avLst/>
          </a:prstGeom>
          <a:noFill/>
          <a:ln>
            <a:noFill/>
          </a:ln>
        </p:spPr>
      </p:sp>
      <p:sp>
        <p:nvSpPr>
          <p:cNvPr id="28" name="Shape 28"/>
          <p:cNvSpPr txBox="1">
            <a:spLocks noGrp="1"/>
          </p:cNvSpPr>
          <p:nvPr>
            <p:ph type="title"/>
          </p:nvPr>
        </p:nvSpPr>
        <p:spPr>
          <a:xfrm>
            <a:off x="228600" y="0"/>
            <a:ext cx="8316900" cy="457200"/>
          </a:xfrm>
          <a:prstGeom prst="rect">
            <a:avLst/>
          </a:prstGeom>
          <a:noFill/>
          <a:ln>
            <a:noFill/>
          </a:ln>
        </p:spPr>
        <p:txBody>
          <a:bodyPr lIns="91425" tIns="91425" rIns="91425" bIns="9142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9" name="Shape 29"/>
          <p:cNvSpPr/>
          <p:nvPr/>
        </p:nvSpPr>
        <p:spPr>
          <a:xfrm>
            <a:off x="0" y="459949"/>
            <a:ext cx="8548625" cy="51250"/>
          </a:xfrm>
          <a:custGeom>
            <a:avLst/>
            <a:gdLst/>
            <a:ahLst/>
            <a:cxnLst/>
            <a:rect l="0" t="0" r="0" b="0"/>
            <a:pathLst>
              <a:path w="8928068" h="1025002" extrusionOk="0">
                <a:moveTo>
                  <a:pt x="1" y="1025002"/>
                </a:moveTo>
                <a:cubicBezTo>
                  <a:pt x="1" y="683335"/>
                  <a:pt x="0" y="341667"/>
                  <a:pt x="0" y="0"/>
                </a:cubicBezTo>
                <a:lnTo>
                  <a:pt x="8928068" y="0"/>
                </a:lnTo>
                <a:lnTo>
                  <a:pt x="8892707" y="1025002"/>
                </a:lnTo>
                <a:lnTo>
                  <a:pt x="1" y="1025002"/>
                </a:lnTo>
                <a:close/>
              </a:path>
            </a:pathLst>
          </a:custGeom>
          <a:solidFill>
            <a:schemeClr val="accent2"/>
          </a:solidFill>
          <a:ln>
            <a:noFill/>
          </a:ln>
        </p:spPr>
        <p:txBody>
          <a:bodyPr lIns="91425" tIns="45700" rIns="91425" bIns="45700" anchor="ctr" anchorCtr="0">
            <a:noAutofit/>
          </a:bodyPr>
          <a:lstStyle/>
          <a:p>
            <a:pPr marL="366712" marR="0" lvl="0" indent="-366712" algn="ctr" rtl="0">
              <a:spcBef>
                <a:spcPts val="0"/>
              </a:spcBef>
              <a:spcAft>
                <a:spcPts val="0"/>
              </a:spcAft>
              <a:buNone/>
            </a:pPr>
            <a:endParaRPr sz="3600" b="1" i="0" u="none" strike="noStrike" cap="none">
              <a:solidFill>
                <a:srgbClr val="21345F"/>
              </a:solidFill>
              <a:latin typeface="Arial"/>
              <a:ea typeface="Arial"/>
              <a:cs typeface="Arial"/>
              <a:sym typeface="Arial"/>
            </a:endParaRPr>
          </a:p>
        </p:txBody>
      </p:sp>
      <p:sp>
        <p:nvSpPr>
          <p:cNvPr id="30" name="Shape 30"/>
          <p:cNvSpPr/>
          <p:nvPr/>
        </p:nvSpPr>
        <p:spPr>
          <a:xfrm>
            <a:off x="8540903" y="4966685"/>
            <a:ext cx="533399" cy="171599"/>
          </a:xfrm>
          <a:prstGeom prst="rect">
            <a:avLst/>
          </a:prstGeom>
          <a:noFill/>
          <a:ln>
            <a:noFill/>
          </a:ln>
        </p:spPr>
        <p:txBody>
          <a:bodyPr lIns="91425" tIns="45700" rIns="91425" bIns="45700" anchor="t" anchorCtr="0">
            <a:noAutofit/>
          </a:bodyPr>
          <a:lstStyle/>
          <a:p>
            <a:pPr marL="0" marR="0" lvl="0" indent="0" algn="r" rtl="0">
              <a:spcBef>
                <a:spcPts val="0"/>
              </a:spcBef>
              <a:spcAft>
                <a:spcPts val="0"/>
              </a:spcAft>
              <a:buNone/>
            </a:pPr>
            <a:r>
              <a:rPr lang="en"/>
              <a:t> </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_ONLY_1">
    <p:spTree>
      <p:nvGrpSpPr>
        <p:cNvPr id="1" name="Shape 31"/>
        <p:cNvGrpSpPr/>
        <p:nvPr/>
      </p:nvGrpSpPr>
      <p:grpSpPr>
        <a:xfrm>
          <a:off x="0" y="0"/>
          <a:ext cx="0" cy="0"/>
          <a:chOff x="0" y="0"/>
          <a:chExt cx="0" cy="0"/>
        </a:xfrm>
      </p:grpSpPr>
      <p:sp>
        <p:nvSpPr>
          <p:cNvPr id="32" name="Shape 32"/>
          <p:cNvSpPr txBox="1">
            <a:spLocks noGrp="1"/>
          </p:cNvSpPr>
          <p:nvPr>
            <p:ph type="sldNum" idx="12"/>
          </p:nvPr>
        </p:nvSpPr>
        <p:spPr>
          <a:xfrm>
            <a:off x="8556783" y="4749850"/>
            <a:ext cx="548699" cy="393600"/>
          </a:xfrm>
          <a:prstGeom prst="rect">
            <a:avLst/>
          </a:prstGeom>
          <a:noFill/>
          <a:ln>
            <a:noFill/>
          </a:ln>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tandard">
    <p:spTree>
      <p:nvGrpSpPr>
        <p:cNvPr id="1" name=""/>
        <p:cNvGrpSpPr/>
        <p:nvPr/>
      </p:nvGrpSpPr>
      <p:grpSpPr>
        <a:xfrm>
          <a:off x="0" y="0"/>
          <a:ext cx="0" cy="0"/>
          <a:chOff x="0" y="0"/>
          <a:chExt cx="0" cy="0"/>
        </a:xfrm>
      </p:grpSpPr>
      <p:sp>
        <p:nvSpPr>
          <p:cNvPr id="12" name="Text Placeholder 4"/>
          <p:cNvSpPr>
            <a:spLocks noGrp="1"/>
          </p:cNvSpPr>
          <p:nvPr>
            <p:ph type="body" sz="quarter" idx="21" hasCustomPrompt="1"/>
          </p:nvPr>
        </p:nvSpPr>
        <p:spPr bwMode="gray">
          <a:xfrm>
            <a:off x="457200" y="769668"/>
            <a:ext cx="8227786" cy="230832"/>
          </a:xfrm>
          <a:prstGeom prst="rect">
            <a:avLst/>
          </a:prstGeom>
        </p:spPr>
        <p:txBody>
          <a:bodyPr lIns="0" tIns="0" rIns="0" bIns="0">
            <a:spAutoFit/>
          </a:bodyPr>
          <a:lstStyle>
            <a:lvl1pPr marL="0" indent="0">
              <a:spcBef>
                <a:spcPts val="0"/>
              </a:spcBef>
              <a:buNone/>
              <a:defRPr sz="1500" baseline="0">
                <a:solidFill>
                  <a:schemeClr val="accent3"/>
                </a:solidFill>
              </a:defRPr>
            </a:lvl1pPr>
          </a:lstStyle>
          <a:p>
            <a:pPr lvl="0"/>
            <a:r>
              <a:rPr lang="en-US" dirty="0"/>
              <a:t>Slide Subtitle – Arial 14pt Regular, Use Title Case</a:t>
            </a:r>
          </a:p>
        </p:txBody>
      </p:sp>
      <p:sp>
        <p:nvSpPr>
          <p:cNvPr id="17" name="Text Placeholder 4"/>
          <p:cNvSpPr>
            <a:spLocks noGrp="1"/>
          </p:cNvSpPr>
          <p:nvPr>
            <p:ph type="body" sz="quarter" idx="22" hasCustomPrompt="1"/>
          </p:nvPr>
        </p:nvSpPr>
        <p:spPr bwMode="gray">
          <a:xfrm>
            <a:off x="457200" y="49229"/>
            <a:ext cx="4180114" cy="150041"/>
          </a:xfrm>
          <a:prstGeom prst="rect">
            <a:avLst/>
          </a:prstGeom>
        </p:spPr>
        <p:txBody>
          <a:bodyPr lIns="0" tIns="0" rIns="0" bIns="0">
            <a:spAutoFit/>
          </a:bodyPr>
          <a:lstStyle>
            <a:lvl1pPr marL="0" indent="0">
              <a:spcBef>
                <a:spcPts val="0"/>
              </a:spcBef>
              <a:buNone/>
              <a:defRPr sz="975" baseline="0">
                <a:solidFill>
                  <a:schemeClr val="bg1"/>
                </a:solidFill>
              </a:defRPr>
            </a:lvl1pPr>
          </a:lstStyle>
          <a:p>
            <a:pPr lvl="0"/>
            <a:r>
              <a:rPr lang="en-US" dirty="0"/>
              <a:t>Top Kicker – Arial 9pt Regular, Use Title Case</a:t>
            </a:r>
          </a:p>
        </p:txBody>
      </p:sp>
      <p:sp>
        <p:nvSpPr>
          <p:cNvPr id="20" name="Text Placeholder 21"/>
          <p:cNvSpPr>
            <a:spLocks noGrp="1"/>
          </p:cNvSpPr>
          <p:nvPr>
            <p:ph type="body" sz="quarter" idx="23" hasCustomPrompt="1"/>
          </p:nvPr>
        </p:nvSpPr>
        <p:spPr bwMode="gray">
          <a:xfrm>
            <a:off x="6303873" y="4942349"/>
            <a:ext cx="2840127" cy="201152"/>
          </a:xfrm>
          <a:prstGeom prst="rect">
            <a:avLst/>
          </a:prstGeom>
        </p:spPr>
        <p:txBody>
          <a:bodyPr lIns="0" tIns="0" rIns="65311" bIns="39187" anchor="b">
            <a:spAutoFit/>
          </a:bodyPr>
          <a:lstStyle>
            <a:lvl1pPr marL="0" indent="0" algn="l">
              <a:spcBef>
                <a:spcPts val="0"/>
              </a:spcBef>
              <a:buNone/>
              <a:defRPr sz="525" baseline="0">
                <a:solidFill>
                  <a:schemeClr val="tx1"/>
                </a:solidFill>
                <a:latin typeface="+mn-lt"/>
              </a:defRPr>
            </a:lvl1pPr>
            <a:lvl2pPr algn="l">
              <a:buNone/>
              <a:defRPr sz="675"/>
            </a:lvl2pPr>
            <a:lvl3pPr algn="l">
              <a:buNone/>
              <a:defRPr sz="675"/>
            </a:lvl3pPr>
            <a:lvl4pPr algn="l">
              <a:buNone/>
              <a:defRPr sz="675"/>
            </a:lvl4pPr>
            <a:lvl5pPr algn="l">
              <a:buNone/>
              <a:defRPr sz="675"/>
            </a:lvl5pPr>
          </a:lstStyle>
          <a:p>
            <a:pPr lvl="0"/>
            <a:r>
              <a:rPr lang="en-US" dirty="0"/>
              <a:t>Source: Click to add source. Use a single space after “Source:” and a period at the end of the source. Stretch the box to the left as needed.</a:t>
            </a:r>
          </a:p>
        </p:txBody>
      </p:sp>
      <p:sp>
        <p:nvSpPr>
          <p:cNvPr id="21" name="Text Placeholder 23"/>
          <p:cNvSpPr>
            <a:spLocks noGrp="1"/>
          </p:cNvSpPr>
          <p:nvPr>
            <p:ph type="body" sz="quarter" idx="24" hasCustomPrompt="1"/>
          </p:nvPr>
        </p:nvSpPr>
        <p:spPr bwMode="gray">
          <a:xfrm>
            <a:off x="2" y="4708649"/>
            <a:ext cx="2490799" cy="242374"/>
          </a:xfrm>
          <a:prstGeom prst="rect">
            <a:avLst/>
          </a:prstGeom>
        </p:spPr>
        <p:txBody>
          <a:bodyPr lIns="65311" tIns="0" rIns="0" bIns="0" anchor="b">
            <a:spAutoFit/>
          </a:bodyPr>
          <a:lstStyle>
            <a:lvl1pPr marL="97967" indent="-97967" algn="l" defTabSz="97967">
              <a:spcBef>
                <a:spcPts val="0"/>
              </a:spcBef>
              <a:buFont typeface="+mj-lt"/>
              <a:buAutoNum type="arabicParenR"/>
              <a:defRPr sz="525" baseline="0">
                <a:solidFill>
                  <a:schemeClr val="tx1"/>
                </a:solidFill>
                <a:latin typeface="+mn-lt"/>
              </a:defRPr>
            </a:lvl1pPr>
            <a:lvl2pPr>
              <a:buNone/>
              <a:defRPr sz="675">
                <a:solidFill>
                  <a:schemeClr val="tx1"/>
                </a:solidFill>
              </a:defRPr>
            </a:lvl2pPr>
            <a:lvl3pPr>
              <a:buNone/>
              <a:defRPr sz="675">
                <a:solidFill>
                  <a:schemeClr val="tx1"/>
                </a:solidFill>
              </a:defRPr>
            </a:lvl3pPr>
            <a:lvl4pPr>
              <a:buNone/>
              <a:defRPr sz="675">
                <a:solidFill>
                  <a:schemeClr val="tx1"/>
                </a:solidFill>
              </a:defRPr>
            </a:lvl4pPr>
            <a:lvl5pPr>
              <a:buNone/>
              <a:defRPr sz="675">
                <a:solidFill>
                  <a:schemeClr val="tx1"/>
                </a:solidFill>
              </a:defRPr>
            </a:lvl5pPr>
          </a:lstStyle>
          <a:p>
            <a:pPr lvl="0"/>
            <a:r>
              <a:rPr lang="en-US" dirty="0"/>
              <a:t>Click to add footnote. Numbers appear automatically (no additional space or tab needed). Use a period at the end of each footnote. Stretch the box to the right as needed.</a:t>
            </a:r>
          </a:p>
        </p:txBody>
      </p:sp>
      <p:sp>
        <p:nvSpPr>
          <p:cNvPr id="23" name="Text Placeholder 4"/>
          <p:cNvSpPr>
            <a:spLocks noGrp="1"/>
          </p:cNvSpPr>
          <p:nvPr>
            <p:ph type="body" sz="quarter" idx="25" hasCustomPrompt="1"/>
          </p:nvPr>
        </p:nvSpPr>
        <p:spPr bwMode="gray">
          <a:xfrm>
            <a:off x="457200" y="337314"/>
            <a:ext cx="8227786" cy="300082"/>
          </a:xfrm>
          <a:prstGeom prst="rect">
            <a:avLst/>
          </a:prstGeom>
        </p:spPr>
        <p:txBody>
          <a:bodyPr lIns="0" tIns="0" rIns="0" bIns="0" anchor="b" anchorCtr="0">
            <a:spAutoFit/>
          </a:bodyPr>
          <a:lstStyle>
            <a:lvl1pPr marL="0" indent="0">
              <a:spcBef>
                <a:spcPts val="0"/>
              </a:spcBef>
              <a:buNone/>
              <a:defRPr sz="1950" b="1" baseline="0">
                <a:solidFill>
                  <a:schemeClr val="bg1"/>
                </a:solidFill>
              </a:defRPr>
            </a:lvl1pPr>
          </a:lstStyle>
          <a:p>
            <a:pPr lvl="0"/>
            <a:r>
              <a:rPr lang="en-US" dirty="0"/>
              <a:t>Slide Title – Arial 18pt Bold, Use Title Case</a:t>
            </a:r>
          </a:p>
        </p:txBody>
      </p:sp>
    </p:spTree>
    <p:extLst>
      <p:ext uri="{BB962C8B-B14F-4D97-AF65-F5344CB8AC3E}">
        <p14:creationId xmlns:p14="http://schemas.microsoft.com/office/powerpoint/2010/main" val="4210368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theme" Target="../theme/theme2.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theme" Target="../theme/theme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lvl="0">
              <a:spcBef>
                <a:spcPts val="0"/>
              </a:spcBef>
              <a:buClr>
                <a:schemeClr val="dk1"/>
              </a:buClr>
              <a:buSzPct val="100000"/>
              <a:buNone/>
              <a:defRPr sz="3600" b="1">
                <a:solidFill>
                  <a:schemeClr val="dk1"/>
                </a:solidFill>
              </a:defRPr>
            </a:lvl1pPr>
            <a:lvl2pPr lvl="1">
              <a:spcBef>
                <a:spcPts val="0"/>
              </a:spcBef>
              <a:buClr>
                <a:schemeClr val="dk1"/>
              </a:buClr>
              <a:buSzPct val="100000"/>
              <a:buNone/>
              <a:defRPr sz="3600" b="1">
                <a:solidFill>
                  <a:schemeClr val="dk1"/>
                </a:solidFill>
              </a:defRPr>
            </a:lvl2pPr>
            <a:lvl3pPr lvl="2">
              <a:spcBef>
                <a:spcPts val="0"/>
              </a:spcBef>
              <a:buClr>
                <a:schemeClr val="dk1"/>
              </a:buClr>
              <a:buSzPct val="100000"/>
              <a:buNone/>
              <a:defRPr sz="3600" b="1">
                <a:solidFill>
                  <a:schemeClr val="dk1"/>
                </a:solidFill>
              </a:defRPr>
            </a:lvl3pPr>
            <a:lvl4pPr lvl="3">
              <a:spcBef>
                <a:spcPts val="0"/>
              </a:spcBef>
              <a:buClr>
                <a:schemeClr val="dk1"/>
              </a:buClr>
              <a:buSzPct val="100000"/>
              <a:buNone/>
              <a:defRPr sz="3600" b="1">
                <a:solidFill>
                  <a:schemeClr val="dk1"/>
                </a:solidFill>
              </a:defRPr>
            </a:lvl4pPr>
            <a:lvl5pPr lvl="4">
              <a:spcBef>
                <a:spcPts val="0"/>
              </a:spcBef>
              <a:buClr>
                <a:schemeClr val="dk1"/>
              </a:buClr>
              <a:buSzPct val="100000"/>
              <a:buNone/>
              <a:defRPr sz="3600" b="1">
                <a:solidFill>
                  <a:schemeClr val="dk1"/>
                </a:solidFill>
              </a:defRPr>
            </a:lvl5pPr>
            <a:lvl6pPr lvl="5">
              <a:spcBef>
                <a:spcPts val="0"/>
              </a:spcBef>
              <a:buClr>
                <a:schemeClr val="dk1"/>
              </a:buClr>
              <a:buSzPct val="100000"/>
              <a:buNone/>
              <a:defRPr sz="3600" b="1">
                <a:solidFill>
                  <a:schemeClr val="dk1"/>
                </a:solidFill>
              </a:defRPr>
            </a:lvl6pPr>
            <a:lvl7pPr lvl="6">
              <a:spcBef>
                <a:spcPts val="0"/>
              </a:spcBef>
              <a:buClr>
                <a:schemeClr val="dk1"/>
              </a:buClr>
              <a:buSzPct val="100000"/>
              <a:buNone/>
              <a:defRPr sz="3600" b="1">
                <a:solidFill>
                  <a:schemeClr val="dk1"/>
                </a:solidFill>
              </a:defRPr>
            </a:lvl7pPr>
            <a:lvl8pPr lvl="7">
              <a:spcBef>
                <a:spcPts val="0"/>
              </a:spcBef>
              <a:buClr>
                <a:schemeClr val="dk1"/>
              </a:buClr>
              <a:buSzPct val="100000"/>
              <a:buNone/>
              <a:defRPr sz="3600" b="1">
                <a:solidFill>
                  <a:schemeClr val="dk1"/>
                </a:solidFill>
              </a:defRPr>
            </a:lvl8pPr>
            <a:lvl9pPr lvl="8">
              <a:spcBef>
                <a:spcPts val="0"/>
              </a:spcBef>
              <a:buClr>
                <a:schemeClr val="dk1"/>
              </a:buClr>
              <a:buSzPct val="100000"/>
              <a:buNone/>
              <a:defRPr sz="3600" b="1">
                <a:solidFill>
                  <a:schemeClr val="dk1"/>
                </a:solidFill>
              </a:defRPr>
            </a:lvl9pPr>
          </a:lstStyle>
          <a:p>
            <a:endParaRPr/>
          </a:p>
        </p:txBody>
      </p:sp>
      <p:sp>
        <p:nvSpPr>
          <p:cNvPr id="7" name="Shape 7"/>
          <p:cNvSpPr txBox="1">
            <a:spLocks noGrp="1"/>
          </p:cNvSpPr>
          <p:nvPr>
            <p:ph type="body" idx="1"/>
          </p:nvPr>
        </p:nvSpPr>
        <p:spPr>
          <a:xfrm>
            <a:off x="457200" y="1200150"/>
            <a:ext cx="8229600" cy="3725680"/>
          </a:xfrm>
          <a:prstGeom prst="rect">
            <a:avLst/>
          </a:prstGeom>
          <a:noFill/>
          <a:ln>
            <a:noFill/>
          </a:ln>
        </p:spPr>
        <p:txBody>
          <a:bodyPr lIns="91425" tIns="91425" rIns="91425" bIns="91425" anchor="t" anchorCtr="0"/>
          <a:lstStyle>
            <a:lvl1pPr lvl="0">
              <a:spcBef>
                <a:spcPts val="600"/>
              </a:spcBef>
              <a:buClr>
                <a:schemeClr val="dk1"/>
              </a:buClr>
              <a:buSzPct val="100000"/>
              <a:defRPr sz="3000">
                <a:solidFill>
                  <a:schemeClr val="dk1"/>
                </a:solidFill>
              </a:defRPr>
            </a:lvl1pPr>
            <a:lvl2pPr lvl="1">
              <a:spcBef>
                <a:spcPts val="480"/>
              </a:spcBef>
              <a:buClr>
                <a:schemeClr val="dk1"/>
              </a:buClr>
              <a:buSzPct val="100000"/>
              <a:defRPr sz="2400">
                <a:solidFill>
                  <a:schemeClr val="dk1"/>
                </a:solidFill>
              </a:defRPr>
            </a:lvl2pPr>
            <a:lvl3pPr lvl="2">
              <a:spcBef>
                <a:spcPts val="480"/>
              </a:spcBef>
              <a:buClr>
                <a:schemeClr val="dk1"/>
              </a:buClr>
              <a:buSzPct val="100000"/>
              <a:defRPr sz="2400">
                <a:solidFill>
                  <a:schemeClr val="dk1"/>
                </a:solidFill>
              </a:defRPr>
            </a:lvl3pPr>
            <a:lvl4pPr lvl="3">
              <a:spcBef>
                <a:spcPts val="360"/>
              </a:spcBef>
              <a:buClr>
                <a:schemeClr val="dk1"/>
              </a:buClr>
              <a:buSzPct val="100000"/>
              <a:defRPr sz="1800">
                <a:solidFill>
                  <a:schemeClr val="dk1"/>
                </a:solidFill>
              </a:defRPr>
            </a:lvl4pPr>
            <a:lvl5pPr lvl="4">
              <a:spcBef>
                <a:spcPts val="360"/>
              </a:spcBef>
              <a:buClr>
                <a:schemeClr val="dk1"/>
              </a:buClr>
              <a:buSzPct val="100000"/>
              <a:defRPr sz="1800">
                <a:solidFill>
                  <a:schemeClr val="dk1"/>
                </a:solidFill>
              </a:defRPr>
            </a:lvl5pPr>
            <a:lvl6pPr lvl="5">
              <a:spcBef>
                <a:spcPts val="360"/>
              </a:spcBef>
              <a:buClr>
                <a:schemeClr val="dk1"/>
              </a:buClr>
              <a:buSzPct val="100000"/>
              <a:defRPr sz="1800">
                <a:solidFill>
                  <a:schemeClr val="dk1"/>
                </a:solidFill>
              </a:defRPr>
            </a:lvl6pPr>
            <a:lvl7pPr lvl="6">
              <a:spcBef>
                <a:spcPts val="360"/>
              </a:spcBef>
              <a:buClr>
                <a:schemeClr val="dk1"/>
              </a:buClr>
              <a:buSzPct val="100000"/>
              <a:defRPr sz="1800">
                <a:solidFill>
                  <a:schemeClr val="dk1"/>
                </a:solidFill>
              </a:defRPr>
            </a:lvl7pPr>
            <a:lvl8pPr lvl="7">
              <a:spcBef>
                <a:spcPts val="360"/>
              </a:spcBef>
              <a:buClr>
                <a:schemeClr val="dk1"/>
              </a:buClr>
              <a:buSzPct val="100000"/>
              <a:defRPr sz="1800">
                <a:solidFill>
                  <a:schemeClr val="dk1"/>
                </a:solidFill>
              </a:defRPr>
            </a:lvl8pPr>
            <a:lvl9pPr lvl="8">
              <a:spcBef>
                <a:spcPts val="360"/>
              </a:spcBef>
              <a:buClr>
                <a:schemeClr val="dk1"/>
              </a:buClr>
              <a:buSzPct val="100000"/>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88" r:id="rId9"/>
    <p:sldLayoutId id="214748368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
        <p:cNvGrpSpPr/>
        <p:nvPr/>
      </p:nvGrpSpPr>
      <p:grpSpPr>
        <a:xfrm>
          <a:off x="0" y="0"/>
          <a:ext cx="0" cy="0"/>
          <a:chOff x="0" y="0"/>
          <a:chExt cx="0" cy="0"/>
        </a:xfrm>
      </p:grpSpPr>
      <p:pic>
        <p:nvPicPr>
          <p:cNvPr id="34" name="Shape 34"/>
          <p:cNvPicPr preferRelativeResize="0"/>
          <p:nvPr/>
        </p:nvPicPr>
        <p:blipFill rotWithShape="1">
          <a:blip r:embed="rId12">
            <a:alphaModFix/>
          </a:blip>
          <a:srcRect/>
          <a:stretch/>
        </p:blipFill>
        <p:spPr>
          <a:xfrm rot="-1205549">
            <a:off x="-12468143" y="-796050"/>
            <a:ext cx="10632927" cy="5514523"/>
          </a:xfrm>
          <a:prstGeom prst="rect">
            <a:avLst/>
          </a:prstGeom>
          <a:noFill/>
          <a:ln>
            <a:noFill/>
          </a:ln>
        </p:spPr>
      </p:pic>
      <p:sp>
        <p:nvSpPr>
          <p:cNvPr id="35" name="Shape 35"/>
          <p:cNvSpPr txBox="1">
            <a:spLocks noGrp="1"/>
          </p:cNvSpPr>
          <p:nvPr>
            <p:ph type="title"/>
          </p:nvPr>
        </p:nvSpPr>
        <p:spPr>
          <a:xfrm>
            <a:off x="457200" y="205978"/>
            <a:ext cx="8229600" cy="857400"/>
          </a:xfrm>
          <a:prstGeom prst="rect">
            <a:avLst/>
          </a:prstGeom>
          <a:noFill/>
          <a:ln>
            <a:noFill/>
          </a:ln>
        </p:spPr>
        <p:txBody>
          <a:bodyPr lIns="91425" tIns="91425" rIns="91425" bIns="91425" anchor="ctr" anchorCtr="0"/>
          <a:lstStyle>
            <a:lvl1pPr marL="0" marR="0" lvl="0" indent="0" algn="ctr" rtl="0">
              <a:spcBef>
                <a:spcPts val="0"/>
              </a:spcBef>
              <a:buClr>
                <a:srgbClr val="3F3F3F"/>
              </a:buClr>
              <a:buFont typeface="Calibri"/>
              <a:buNone/>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36" name="Shape 36"/>
          <p:cNvSpPr txBox="1">
            <a:spLocks noGrp="1"/>
          </p:cNvSpPr>
          <p:nvPr>
            <p:ph type="body" idx="1"/>
          </p:nvPr>
        </p:nvSpPr>
        <p:spPr>
          <a:xfrm>
            <a:off x="457200" y="1200150"/>
            <a:ext cx="8229600" cy="3394500"/>
          </a:xfrm>
          <a:prstGeom prst="rect">
            <a:avLst/>
          </a:prstGeom>
          <a:noFill/>
          <a:ln>
            <a:noFill/>
          </a:ln>
        </p:spPr>
        <p:txBody>
          <a:bodyPr lIns="91425" tIns="91425" rIns="91425" bIns="91425" anchor="t" anchorCtr="0"/>
          <a:lstStyle>
            <a:lvl1pPr marL="342900" marR="0" lvl="0" indent="-139700" algn="l" rtl="0">
              <a:spcBef>
                <a:spcPts val="640"/>
              </a:spcBef>
              <a:buClr>
                <a:srgbClr val="3F3F3F"/>
              </a:buClr>
              <a:buFont typeface="Calibri"/>
              <a:buChar char="•"/>
              <a:defRPr/>
            </a:lvl1pPr>
            <a:lvl2pPr marL="742950" marR="0" lvl="1" indent="-107950" algn="l" rtl="0">
              <a:spcBef>
                <a:spcPts val="560"/>
              </a:spcBef>
              <a:buClr>
                <a:srgbClr val="3F3F3F"/>
              </a:buClr>
              <a:buFont typeface="Calibri"/>
              <a:buChar char="–"/>
              <a:defRPr/>
            </a:lvl2pPr>
            <a:lvl3pPr marL="1143000" marR="0" lvl="2" indent="-76200" algn="l" rtl="0">
              <a:spcBef>
                <a:spcPts val="480"/>
              </a:spcBef>
              <a:buClr>
                <a:srgbClr val="3F3F3F"/>
              </a:buClr>
              <a:buFont typeface="Calibri"/>
              <a:buChar char="•"/>
              <a:defRPr/>
            </a:lvl3pPr>
            <a:lvl4pPr marL="1600200" marR="0" lvl="3" indent="-101600" algn="l" rtl="0">
              <a:spcBef>
                <a:spcPts val="400"/>
              </a:spcBef>
              <a:buClr>
                <a:srgbClr val="3F3F3F"/>
              </a:buClr>
              <a:buFont typeface="Calibri"/>
              <a:buChar char="–"/>
              <a:defRPr/>
            </a:lvl4pPr>
            <a:lvl5pPr marL="2057400" marR="0" lvl="4" indent="-101600" algn="l" rtl="0">
              <a:spcBef>
                <a:spcPts val="400"/>
              </a:spcBef>
              <a:buClr>
                <a:srgbClr val="3F3F3F"/>
              </a:buClr>
              <a:buFont typeface="Calibri"/>
              <a:buChar char="»"/>
              <a:defRPr/>
            </a:lvl5pPr>
            <a:lvl6pPr marL="2514600" marR="0" lvl="5" indent="-101600" algn="l" rtl="0">
              <a:spcBef>
                <a:spcPts val="400"/>
              </a:spcBef>
              <a:buClr>
                <a:schemeClr val="dk1"/>
              </a:buClr>
              <a:buFont typeface="Calibri"/>
              <a:buChar char="•"/>
              <a:defRPr/>
            </a:lvl6pPr>
            <a:lvl7pPr marL="2971800" marR="0" lvl="6" indent="-101600" algn="l" rtl="0">
              <a:spcBef>
                <a:spcPts val="400"/>
              </a:spcBef>
              <a:buClr>
                <a:schemeClr val="dk1"/>
              </a:buClr>
              <a:buFont typeface="Calibri"/>
              <a:buChar char="•"/>
              <a:defRPr/>
            </a:lvl7pPr>
            <a:lvl8pPr marL="3429000" marR="0" lvl="7" indent="-101600" algn="l" rtl="0">
              <a:spcBef>
                <a:spcPts val="400"/>
              </a:spcBef>
              <a:buClr>
                <a:schemeClr val="dk1"/>
              </a:buClr>
              <a:buFont typeface="Calibri"/>
              <a:buChar char="•"/>
              <a:defRPr/>
            </a:lvl8pPr>
            <a:lvl9pPr marL="3886200" marR="0" lvl="8" indent="-101600" algn="l" rtl="0">
              <a:spcBef>
                <a:spcPts val="400"/>
              </a:spcBef>
              <a:buClr>
                <a:schemeClr val="dk1"/>
              </a:buClr>
              <a:buFont typeface="Calibri"/>
              <a:buChar char="•"/>
              <a:defRPr/>
            </a:lvl9pPr>
          </a:lstStyle>
          <a:p>
            <a:endParaRPr/>
          </a:p>
        </p:txBody>
      </p:sp>
      <p:sp>
        <p:nvSpPr>
          <p:cNvPr id="37" name="Shape 37"/>
          <p:cNvSpPr txBox="1">
            <a:spLocks noGrp="1"/>
          </p:cNvSpPr>
          <p:nvPr>
            <p:ph type="dt" idx="10"/>
          </p:nvPr>
        </p:nvSpPr>
        <p:spPr>
          <a:xfrm>
            <a:off x="12700" y="4862512"/>
            <a:ext cx="2133599" cy="273900"/>
          </a:xfrm>
          <a:prstGeom prst="rect">
            <a:avLst/>
          </a:prstGeom>
          <a:noFill/>
          <a:ln>
            <a:noFill/>
          </a:ln>
        </p:spPr>
        <p:txBody>
          <a:bodyPr lIns="91425" tIns="91425" rIns="91425" bIns="91425" anchor="ctr" anchorCtr="0"/>
          <a:lstStyle>
            <a:lvl1pPr marL="0" marR="0" lvl="0" indent="0" algn="l"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38" name="Shape 38"/>
          <p:cNvSpPr txBox="1">
            <a:spLocks noGrp="1"/>
          </p:cNvSpPr>
          <p:nvPr>
            <p:ph type="ftr" idx="11"/>
          </p:nvPr>
        </p:nvSpPr>
        <p:spPr>
          <a:xfrm>
            <a:off x="3124200" y="4862512"/>
            <a:ext cx="2895600" cy="273900"/>
          </a:xfrm>
          <a:prstGeom prst="rect">
            <a:avLst/>
          </a:prstGeom>
          <a:noFill/>
          <a:ln>
            <a:noFill/>
          </a:ln>
        </p:spPr>
        <p:txBody>
          <a:bodyPr lIns="91425" tIns="91425" rIns="91425" bIns="91425" anchor="ctr" anchorCtr="0"/>
          <a:lstStyle>
            <a:lvl1pPr marL="0" marR="0" lvl="0" indent="0" algn="ctr" rtl="0">
              <a:spcBef>
                <a:spcPts val="0"/>
              </a:spcBef>
              <a:defRPr/>
            </a:lvl1pPr>
            <a:lvl2pPr marL="457200" marR="0" lvl="1" indent="0" algn="l" rtl="0">
              <a:spcBef>
                <a:spcPts val="0"/>
              </a:spcBef>
              <a:defRPr/>
            </a:lvl2pPr>
            <a:lvl3pPr marL="914400" marR="0" lvl="2" indent="0" algn="l" rtl="0">
              <a:spcBef>
                <a:spcPts val="0"/>
              </a:spcBef>
              <a:defRPr/>
            </a:lvl3pPr>
            <a:lvl4pPr marL="1371600" marR="0" lvl="3" indent="0" algn="l" rtl="0">
              <a:spcBef>
                <a:spcPts val="0"/>
              </a:spcBef>
              <a:defRPr/>
            </a:lvl4pPr>
            <a:lvl5pPr marL="1828800" marR="0" lvl="4" indent="0" algn="l" rtl="0">
              <a:spcBef>
                <a:spcPts val="0"/>
              </a:spcBef>
              <a:defRPr/>
            </a:lvl5pPr>
            <a:lvl6pPr marL="2286000" marR="0" lvl="5" indent="0" algn="l" rtl="0">
              <a:spcBef>
                <a:spcPts val="0"/>
              </a:spcBef>
              <a:defRPr/>
            </a:lvl6pPr>
            <a:lvl7pPr marL="2743200" marR="0" lvl="6" indent="0" algn="l" rtl="0">
              <a:spcBef>
                <a:spcPts val="0"/>
              </a:spcBef>
              <a:defRPr/>
            </a:lvl7pPr>
            <a:lvl8pPr marL="3200400" marR="0" lvl="7" indent="0" algn="l" rtl="0">
              <a:spcBef>
                <a:spcPts val="0"/>
              </a:spcBef>
              <a:defRPr/>
            </a:lvl8pPr>
            <a:lvl9pPr marL="3657600" marR="0" lvl="8" indent="0" algn="l" rtl="0">
              <a:spcBef>
                <a:spcPts val="0"/>
              </a:spcBef>
              <a:defRPr/>
            </a:lvl9pPr>
          </a:lstStyle>
          <a:p>
            <a:endParaRPr/>
          </a:p>
        </p:txBody>
      </p:sp>
      <p:sp>
        <p:nvSpPr>
          <p:cNvPr id="39" name="Shape 39"/>
          <p:cNvSpPr txBox="1">
            <a:spLocks noGrp="1"/>
          </p:cNvSpPr>
          <p:nvPr>
            <p:ph type="sldNum" idx="12"/>
          </p:nvPr>
        </p:nvSpPr>
        <p:spPr>
          <a:xfrm>
            <a:off x="7010400" y="4862512"/>
            <a:ext cx="2133599" cy="273900"/>
          </a:xfrm>
          <a:prstGeom prst="rect">
            <a:avLst/>
          </a:prstGeom>
          <a:noFill/>
          <a:ln>
            <a:noFill/>
          </a:ln>
        </p:spPr>
        <p:txBody>
          <a:bodyPr lIns="91425" tIns="91425" rIns="91425" bIns="91425" anchor="ctr" anchorCtr="0">
            <a:noAutofit/>
          </a:bodyPr>
          <a:lstStyle/>
          <a:p>
            <a:pPr marL="0" marR="0" lvl="0" indent="0" algn="r" rtl="0">
              <a:spcBef>
                <a:spcPts val="0"/>
              </a:spcBef>
            </a:pPr>
            <a:endParaRPr/>
          </a:p>
          <a:p>
            <a:pPr marL="457200" marR="0" lvl="1" indent="0" algn="l" rtl="0">
              <a:spcBef>
                <a:spcPts val="0"/>
              </a:spcBef>
            </a:pPr>
            <a:endParaRPr/>
          </a:p>
          <a:p>
            <a:pPr marL="914400" marR="0" lvl="2" indent="0" algn="l" rtl="0">
              <a:spcBef>
                <a:spcPts val="0"/>
              </a:spcBef>
            </a:pPr>
            <a:endParaRPr/>
          </a:p>
          <a:p>
            <a:pPr marL="1371600" marR="0" lvl="3" indent="0" algn="l" rtl="0">
              <a:spcBef>
                <a:spcPts val="0"/>
              </a:spcBef>
            </a:pPr>
            <a:endParaRPr/>
          </a:p>
          <a:p>
            <a:pPr marL="1828800" marR="0" lvl="4" indent="0" algn="l" rtl="0">
              <a:spcBef>
                <a:spcPts val="0"/>
              </a:spcBef>
            </a:pPr>
            <a:endParaRPr/>
          </a:p>
          <a:p>
            <a:pPr marL="2286000" marR="0" lvl="5" indent="0" algn="l" rtl="0">
              <a:spcBef>
                <a:spcPts val="0"/>
              </a:spcBef>
            </a:pPr>
            <a:endParaRPr/>
          </a:p>
          <a:p>
            <a:pPr marL="2743200" marR="0" lvl="6" indent="0" algn="l" rtl="0">
              <a:spcBef>
                <a:spcPts val="0"/>
              </a:spcBef>
            </a:pPr>
            <a:endParaRPr/>
          </a:p>
          <a:p>
            <a:pPr marL="3200400" marR="0" lvl="7" indent="0" algn="l" rtl="0">
              <a:spcBef>
                <a:spcPts val="0"/>
              </a:spcBef>
            </a:pPr>
            <a:endParaRPr/>
          </a:p>
          <a:p>
            <a:pPr marL="3657600" marR="0" lvl="8" indent="0" algn="l" rtl="0">
              <a:spcBef>
                <a:spcPts val="0"/>
              </a:spcBef>
            </a:pPr>
            <a:endParaRPr/>
          </a:p>
        </p:txBody>
      </p:sp>
    </p:spTree>
  </p:cSld>
  <p:clrMap bg1="lt1" tx1="dk1" bg2="dk2" tx2="lt2" accent1="accent1" accent2="accent2" accent3="accent3" accent4="accent4" accent5="accent5" accent6="accent6" hlink="hlink" folHlink="folHlink"/>
  <p:sldLayoutIdLst>
    <p:sldLayoutId id="2147483657"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lvl="0" algn="l" rtl="0">
              <a:spcBef>
                <a:spcPts val="0"/>
              </a:spcBef>
              <a:buClr>
                <a:schemeClr val="dk1"/>
              </a:buClr>
              <a:buSzPct val="100000"/>
              <a:buFont typeface="Arial"/>
              <a:buNone/>
              <a:defRPr sz="3600" b="1" i="0" u="none" strike="noStrike" cap="none">
                <a:solidFill>
                  <a:schemeClr val="dk1"/>
                </a:solidFill>
                <a:latin typeface="Arial"/>
                <a:ea typeface="Arial"/>
                <a:cs typeface="Arial"/>
                <a:sym typeface="Arial"/>
              </a:defRPr>
            </a:lvl1pPr>
            <a:lvl2pPr lvl="1" algn="l" rtl="0">
              <a:spcBef>
                <a:spcPts val="0"/>
              </a:spcBef>
              <a:buClr>
                <a:schemeClr val="dk1"/>
              </a:buClr>
              <a:buSzPct val="100000"/>
              <a:buFont typeface="Arial"/>
              <a:buNone/>
              <a:defRPr sz="3600" b="1" i="0" u="none" strike="noStrike" cap="none">
                <a:solidFill>
                  <a:schemeClr val="dk1"/>
                </a:solidFill>
                <a:latin typeface="Arial"/>
                <a:ea typeface="Arial"/>
                <a:cs typeface="Arial"/>
                <a:sym typeface="Arial"/>
              </a:defRPr>
            </a:lvl2pPr>
            <a:lvl3pPr lvl="2" algn="l" rtl="0">
              <a:spcBef>
                <a:spcPts val="0"/>
              </a:spcBef>
              <a:buClr>
                <a:schemeClr val="dk1"/>
              </a:buClr>
              <a:buSzPct val="100000"/>
              <a:buFont typeface="Arial"/>
              <a:buNone/>
              <a:defRPr sz="3600" b="1" i="0" u="none" strike="noStrike" cap="none">
                <a:solidFill>
                  <a:schemeClr val="dk1"/>
                </a:solidFill>
                <a:latin typeface="Arial"/>
                <a:ea typeface="Arial"/>
                <a:cs typeface="Arial"/>
                <a:sym typeface="Arial"/>
              </a:defRPr>
            </a:lvl3pPr>
            <a:lvl4pPr lvl="3" algn="l" rtl="0">
              <a:spcBef>
                <a:spcPts val="0"/>
              </a:spcBef>
              <a:buClr>
                <a:schemeClr val="dk1"/>
              </a:buClr>
              <a:buSzPct val="100000"/>
              <a:buFont typeface="Arial"/>
              <a:buNone/>
              <a:defRPr sz="3600" b="1" i="0" u="none" strike="noStrike" cap="none">
                <a:solidFill>
                  <a:schemeClr val="dk1"/>
                </a:solidFill>
                <a:latin typeface="Arial"/>
                <a:ea typeface="Arial"/>
                <a:cs typeface="Arial"/>
                <a:sym typeface="Arial"/>
              </a:defRPr>
            </a:lvl4pPr>
            <a:lvl5pPr lvl="4" algn="l" rtl="0">
              <a:spcBef>
                <a:spcPts val="0"/>
              </a:spcBef>
              <a:buClr>
                <a:schemeClr val="dk1"/>
              </a:buClr>
              <a:buSzPct val="100000"/>
              <a:buFont typeface="Arial"/>
              <a:buNone/>
              <a:defRPr sz="3600" b="1" i="0" u="none" strike="noStrike" cap="none">
                <a:solidFill>
                  <a:schemeClr val="dk1"/>
                </a:solidFill>
                <a:latin typeface="Arial"/>
                <a:ea typeface="Arial"/>
                <a:cs typeface="Arial"/>
                <a:sym typeface="Arial"/>
              </a:defRPr>
            </a:lvl5pPr>
            <a:lvl6pPr lvl="5" algn="l" rtl="0">
              <a:spcBef>
                <a:spcPts val="0"/>
              </a:spcBef>
              <a:buClr>
                <a:schemeClr val="dk1"/>
              </a:buClr>
              <a:buSzPct val="100000"/>
              <a:buFont typeface="Arial"/>
              <a:buNone/>
              <a:defRPr sz="3600" b="1" i="0" u="none" strike="noStrike" cap="none">
                <a:solidFill>
                  <a:schemeClr val="dk1"/>
                </a:solidFill>
                <a:latin typeface="Arial"/>
                <a:ea typeface="Arial"/>
                <a:cs typeface="Arial"/>
                <a:sym typeface="Arial"/>
              </a:defRPr>
            </a:lvl6pPr>
            <a:lvl7pPr lvl="6" algn="l" rtl="0">
              <a:spcBef>
                <a:spcPts val="0"/>
              </a:spcBef>
              <a:buClr>
                <a:schemeClr val="dk1"/>
              </a:buClr>
              <a:buSzPct val="100000"/>
              <a:buFont typeface="Arial"/>
              <a:buNone/>
              <a:defRPr sz="3600" b="1" i="0" u="none" strike="noStrike" cap="none">
                <a:solidFill>
                  <a:schemeClr val="dk1"/>
                </a:solidFill>
                <a:latin typeface="Arial"/>
                <a:ea typeface="Arial"/>
                <a:cs typeface="Arial"/>
                <a:sym typeface="Arial"/>
              </a:defRPr>
            </a:lvl7pPr>
            <a:lvl8pPr lvl="7" algn="l" rtl="0">
              <a:spcBef>
                <a:spcPts val="0"/>
              </a:spcBef>
              <a:buClr>
                <a:schemeClr val="dk1"/>
              </a:buClr>
              <a:buSzPct val="100000"/>
              <a:buFont typeface="Arial"/>
              <a:buNone/>
              <a:defRPr sz="3600" b="1" i="0" u="none" strike="noStrike" cap="none">
                <a:solidFill>
                  <a:schemeClr val="dk1"/>
                </a:solidFill>
                <a:latin typeface="Arial"/>
                <a:ea typeface="Arial"/>
                <a:cs typeface="Arial"/>
                <a:sym typeface="Arial"/>
              </a:defRPr>
            </a:lvl8pPr>
            <a:lvl9pPr lvl="8" algn="l" rtl="0">
              <a:spcBef>
                <a:spcPts val="0"/>
              </a:spcBef>
              <a:buClr>
                <a:schemeClr val="dk1"/>
              </a:buClr>
              <a:buSzPct val="100000"/>
              <a:buFont typeface="Arial"/>
              <a:buNone/>
              <a:defRPr sz="3600" b="1" i="0" u="none" strike="noStrike" cap="none">
                <a:solidFill>
                  <a:schemeClr val="dk1"/>
                </a:solidFill>
                <a:latin typeface="Arial"/>
                <a:ea typeface="Arial"/>
                <a:cs typeface="Arial"/>
                <a:sym typeface="Arial"/>
              </a:defRPr>
            </a:lvl9pPr>
          </a:lstStyle>
          <a:p>
            <a:endParaRPr/>
          </a:p>
        </p:txBody>
      </p:sp>
      <p:sp>
        <p:nvSpPr>
          <p:cNvPr id="111" name="Shape 111"/>
          <p:cNvSpPr txBox="1">
            <a:spLocks noGrp="1"/>
          </p:cNvSpPr>
          <p:nvPr>
            <p:ph type="body" idx="1"/>
          </p:nvPr>
        </p:nvSpPr>
        <p:spPr>
          <a:xfrm>
            <a:off x="457200" y="1200150"/>
            <a:ext cx="8229600" cy="3725699"/>
          </a:xfrm>
          <a:prstGeom prst="rect">
            <a:avLst/>
          </a:prstGeom>
          <a:noFill/>
          <a:ln>
            <a:noFill/>
          </a:ln>
        </p:spPr>
        <p:txBody>
          <a:bodyPr lIns="91425" tIns="91425" rIns="91425" bIns="91425" anchor="t" anchorCtr="0"/>
          <a:lstStyle>
            <a:lvl1pPr lvl="0" algn="l" rtl="0">
              <a:spcBef>
                <a:spcPts val="600"/>
              </a:spcBef>
              <a:buClr>
                <a:schemeClr val="dk1"/>
              </a:buClr>
              <a:buSzPct val="100000"/>
              <a:buFont typeface="Arial"/>
              <a:buChar char="●"/>
              <a:defRPr sz="3000" b="0" i="0" u="none" strike="noStrike" cap="none">
                <a:solidFill>
                  <a:schemeClr val="dk1"/>
                </a:solidFill>
                <a:latin typeface="Arial"/>
                <a:ea typeface="Arial"/>
                <a:cs typeface="Arial"/>
                <a:sym typeface="Arial"/>
              </a:defRPr>
            </a:lvl1pPr>
            <a:lvl2pPr lvl="1" algn="l" rtl="0">
              <a:spcBef>
                <a:spcPts val="480"/>
              </a:spcBef>
              <a:buClr>
                <a:schemeClr val="dk1"/>
              </a:buClr>
              <a:buSzPct val="100000"/>
              <a:buFont typeface="Courier New"/>
              <a:buChar char="o"/>
              <a:defRPr sz="2400" b="0" i="0" u="none" strike="noStrike" cap="none">
                <a:solidFill>
                  <a:schemeClr val="dk1"/>
                </a:solidFill>
                <a:latin typeface="Arial"/>
                <a:ea typeface="Arial"/>
                <a:cs typeface="Arial"/>
                <a:sym typeface="Arial"/>
              </a:defRPr>
            </a:lvl2pPr>
            <a:lvl3pPr lvl="2" algn="l" rtl="0">
              <a:spcBef>
                <a:spcPts val="480"/>
              </a:spcBef>
              <a:buClr>
                <a:schemeClr val="dk1"/>
              </a:buClr>
              <a:buSzPct val="100000"/>
              <a:buFont typeface="Wingdings"/>
              <a:buChar char="§"/>
              <a:defRPr sz="2400" b="0" i="0" u="none" strike="noStrike" cap="none">
                <a:solidFill>
                  <a:schemeClr val="dk1"/>
                </a:solidFill>
                <a:latin typeface="Arial"/>
                <a:ea typeface="Arial"/>
                <a:cs typeface="Arial"/>
                <a:sym typeface="Arial"/>
              </a:defRPr>
            </a:lvl3pPr>
            <a:lvl4pPr lvl="3"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4pPr>
            <a:lvl5pPr lvl="4" algn="l" rtl="0">
              <a:spcBef>
                <a:spcPts val="360"/>
              </a:spcBef>
              <a:buClr>
                <a:schemeClr val="dk1"/>
              </a:buClr>
              <a:buSzPct val="100000"/>
              <a:buFont typeface="Courier New"/>
              <a:buChar char="o"/>
              <a:defRPr sz="1800" b="0" i="0" u="none" strike="noStrike" cap="none">
                <a:solidFill>
                  <a:schemeClr val="dk1"/>
                </a:solidFill>
                <a:latin typeface="Arial"/>
                <a:ea typeface="Arial"/>
                <a:cs typeface="Arial"/>
                <a:sym typeface="Arial"/>
              </a:defRPr>
            </a:lvl5pPr>
            <a:lvl6pPr lvl="5" algn="l" rtl="0">
              <a:spcBef>
                <a:spcPts val="360"/>
              </a:spcBef>
              <a:buClr>
                <a:schemeClr val="dk1"/>
              </a:buClr>
              <a:buSzPct val="100000"/>
              <a:buFont typeface="Wingdings"/>
              <a:buChar char="§"/>
              <a:defRPr sz="1800" b="0" i="0" u="none" strike="noStrike" cap="none">
                <a:solidFill>
                  <a:schemeClr val="dk1"/>
                </a:solidFill>
                <a:latin typeface="Arial"/>
                <a:ea typeface="Arial"/>
                <a:cs typeface="Arial"/>
                <a:sym typeface="Arial"/>
              </a:defRPr>
            </a:lvl6pPr>
            <a:lvl7pPr lvl="6"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lvl="7" algn="l" rtl="0">
              <a:spcBef>
                <a:spcPts val="360"/>
              </a:spcBef>
              <a:buClr>
                <a:schemeClr val="dk1"/>
              </a:buClr>
              <a:buSzPct val="100000"/>
              <a:buFont typeface="Courier New"/>
              <a:buChar char="o"/>
              <a:defRPr sz="1800" b="0" i="0" u="none" strike="noStrike" cap="none">
                <a:solidFill>
                  <a:schemeClr val="dk1"/>
                </a:solidFill>
                <a:latin typeface="Arial"/>
                <a:ea typeface="Arial"/>
                <a:cs typeface="Arial"/>
                <a:sym typeface="Arial"/>
              </a:defRPr>
            </a:lvl8pPr>
            <a:lvl9pPr lvl="8" algn="l" rtl="0">
              <a:spcBef>
                <a:spcPts val="360"/>
              </a:spcBef>
              <a:buClr>
                <a:schemeClr val="dk1"/>
              </a:buClr>
              <a:buSzPct val="100000"/>
              <a:buFont typeface="Wingdings"/>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hyperlink" Target="http://classic.smartplatforms.org:6002/framework/models/#Demographic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google.com/search?q=fhir"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18" Type="http://schemas.openxmlformats.org/officeDocument/2006/relationships/image" Target="../media/image24.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17" Type="http://schemas.openxmlformats.org/officeDocument/2006/relationships/image" Target="../media/image23.png"/><Relationship Id="rId2" Type="http://schemas.openxmlformats.org/officeDocument/2006/relationships/notesSlide" Target="../notesSlides/notesSlide19.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5" Type="http://schemas.openxmlformats.org/officeDocument/2006/relationships/image" Target="../media/image2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 Id="rId1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2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hyperlink" Target="https://fhir-dstu2.smarthealthit.org/"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gallery.smarthealthit.org/"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30.tmp"/></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10.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10.xml"/><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10.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martplatforms.org/advisory-committee/"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hyperlink" Target="https://gallery.smarthealthit.org/launch/66?patientId=2347217"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ctrTitle"/>
          </p:nvPr>
        </p:nvSpPr>
        <p:spPr>
          <a:xfrm>
            <a:off x="685800" y="2269142"/>
            <a:ext cx="7772400" cy="1159799"/>
          </a:xfrm>
          <a:prstGeom prst="rect">
            <a:avLst/>
          </a:prstGeom>
        </p:spPr>
        <p:txBody>
          <a:bodyPr lIns="91425" tIns="91425" rIns="91425" bIns="91425" anchor="b" anchorCtr="0">
            <a:noAutofit/>
          </a:bodyPr>
          <a:lstStyle/>
          <a:p>
            <a:pPr lvl="0" rtl="0">
              <a:spcBef>
                <a:spcPts val="0"/>
              </a:spcBef>
              <a:buNone/>
            </a:pPr>
            <a:br>
              <a:rPr lang="en"/>
            </a:br>
            <a:br>
              <a:rPr lang="en"/>
            </a:br>
            <a:r>
              <a:rPr lang="en"/>
              <a:t>SMART on FHIR</a:t>
            </a:r>
          </a:p>
          <a:p>
            <a:pPr lvl="0">
              <a:spcBef>
                <a:spcPts val="0"/>
              </a:spcBef>
              <a:buNone/>
            </a:pPr>
            <a:endParaRPr/>
          </a:p>
        </p:txBody>
      </p:sp>
      <p:sp>
        <p:nvSpPr>
          <p:cNvPr id="207" name="Shape 207"/>
          <p:cNvSpPr txBox="1">
            <a:spLocks noGrp="1"/>
          </p:cNvSpPr>
          <p:nvPr>
            <p:ph type="subTitle" idx="1"/>
          </p:nvPr>
        </p:nvSpPr>
        <p:spPr>
          <a:xfrm>
            <a:off x="0" y="2535250"/>
            <a:ext cx="9144000" cy="784799"/>
          </a:xfrm>
          <a:prstGeom prst="rect">
            <a:avLst/>
          </a:prstGeom>
        </p:spPr>
        <p:txBody>
          <a:bodyPr lIns="91425" tIns="91425" rIns="91425" bIns="91425" anchor="t" anchorCtr="0">
            <a:noAutofit/>
          </a:bodyPr>
          <a:lstStyle/>
          <a:p>
            <a:pPr lvl="0" rtl="0">
              <a:spcBef>
                <a:spcPts val="0"/>
              </a:spcBef>
              <a:buNone/>
            </a:pPr>
            <a:endParaRPr i="1"/>
          </a:p>
          <a:p>
            <a:pPr lvl="0" rtl="0">
              <a:spcBef>
                <a:spcPts val="0"/>
              </a:spcBef>
              <a:buNone/>
            </a:pPr>
            <a:endParaRPr i="1"/>
          </a:p>
          <a:p>
            <a:pPr lvl="0" rtl="0">
              <a:spcBef>
                <a:spcPts val="0"/>
              </a:spcBef>
              <a:buNone/>
            </a:pPr>
            <a:r>
              <a:rPr lang="en"/>
              <a:t>@</a:t>
            </a:r>
            <a:r>
              <a:rPr lang="en" b="1"/>
              <a:t>JoshCMandel</a:t>
            </a:r>
            <a:r>
              <a:rPr lang="en"/>
              <a:t> @</a:t>
            </a:r>
            <a:r>
              <a:rPr lang="en" b="1"/>
              <a:t>SMARTHealthIT</a:t>
            </a:r>
          </a:p>
          <a:p>
            <a:pPr lvl="0" rtl="0">
              <a:spcBef>
                <a:spcPts val="0"/>
              </a:spcBef>
              <a:buNone/>
            </a:pPr>
            <a:r>
              <a:rPr lang="en"/>
              <a:t>Harvard Medical School</a:t>
            </a:r>
          </a:p>
        </p:txBody>
      </p:sp>
      <p:pic>
        <p:nvPicPr>
          <p:cNvPr id="208" name="Shape 208"/>
          <p:cNvPicPr preferRelativeResize="0"/>
          <p:nvPr/>
        </p:nvPicPr>
        <p:blipFill rotWithShape="1">
          <a:blip r:embed="rId3">
            <a:alphaModFix/>
          </a:blip>
          <a:srcRect b="33315"/>
          <a:stretch/>
        </p:blipFill>
        <p:spPr>
          <a:xfrm>
            <a:off x="3229325" y="819922"/>
            <a:ext cx="2685350" cy="1105324"/>
          </a:xfrm>
          <a:prstGeom prst="rect">
            <a:avLst/>
          </a:prstGeom>
          <a:noFill/>
          <a:ln>
            <a:noFill/>
          </a:ln>
        </p:spPr>
      </p:pic>
      <p:grpSp>
        <p:nvGrpSpPr>
          <p:cNvPr id="209" name="Shape 209"/>
          <p:cNvGrpSpPr/>
          <p:nvPr/>
        </p:nvGrpSpPr>
        <p:grpSpPr>
          <a:xfrm>
            <a:off x="0" y="0"/>
            <a:ext cx="9144000" cy="362699"/>
            <a:chOff x="0" y="0"/>
            <a:chExt cx="9144000" cy="362699"/>
          </a:xfrm>
        </p:grpSpPr>
        <p:sp>
          <p:nvSpPr>
            <p:cNvPr id="210" name="Shape 210"/>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211" name="Shape 211"/>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grpSp>
        <p:nvGrpSpPr>
          <p:cNvPr id="421" name="Shape 421"/>
          <p:cNvGrpSpPr/>
          <p:nvPr/>
        </p:nvGrpSpPr>
        <p:grpSpPr>
          <a:xfrm>
            <a:off x="0" y="0"/>
            <a:ext cx="9144000" cy="362699"/>
            <a:chOff x="0" y="0"/>
            <a:chExt cx="9144000" cy="362699"/>
          </a:xfrm>
        </p:grpSpPr>
        <p:sp>
          <p:nvSpPr>
            <p:cNvPr id="422" name="Shape 422"/>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423" name="Shape 423"/>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
        <p:nvSpPr>
          <p:cNvPr id="424" name="Shape 424"/>
          <p:cNvSpPr txBox="1"/>
          <p:nvPr/>
        </p:nvSpPr>
        <p:spPr>
          <a:xfrm>
            <a:off x="651866" y="1028700"/>
            <a:ext cx="7840199" cy="582899"/>
          </a:xfrm>
          <a:prstGeom prst="rect">
            <a:avLst/>
          </a:prstGeom>
          <a:noFill/>
          <a:ln>
            <a:noFill/>
          </a:ln>
        </p:spPr>
        <p:txBody>
          <a:bodyPr lIns="35700" tIns="35700" rIns="35700" bIns="35700" anchor="t" anchorCtr="0">
            <a:noAutofit/>
          </a:bodyPr>
          <a:lstStyle/>
          <a:p>
            <a:pPr marL="0" marR="0" lvl="0" indent="0" algn="l" rtl="0">
              <a:spcBef>
                <a:spcPts val="0"/>
              </a:spcBef>
              <a:spcAft>
                <a:spcPts val="0"/>
              </a:spcAft>
              <a:buSzPct val="25000"/>
              <a:buNone/>
            </a:pPr>
            <a:r>
              <a:rPr lang="en" sz="4800" b="1" i="0" u="none" strike="noStrike" cap="none" dirty="0">
                <a:solidFill>
                  <a:schemeClr val="dk1"/>
                </a:solidFill>
                <a:latin typeface="Calibri"/>
                <a:ea typeface="Calibri"/>
                <a:cs typeface="Calibri"/>
                <a:sym typeface="Calibri"/>
              </a:rPr>
              <a:t>Why would EHRs do this?</a:t>
            </a:r>
          </a:p>
        </p:txBody>
      </p:sp>
      <p:sp>
        <p:nvSpPr>
          <p:cNvPr id="425" name="Shape 425"/>
          <p:cNvSpPr/>
          <p:nvPr/>
        </p:nvSpPr>
        <p:spPr>
          <a:xfrm>
            <a:off x="617220" y="1730572"/>
            <a:ext cx="7909499" cy="3429000"/>
          </a:xfrm>
          <a:prstGeom prst="rect">
            <a:avLst/>
          </a:prstGeom>
          <a:noFill/>
          <a:ln>
            <a:noFill/>
          </a:ln>
        </p:spPr>
        <p:txBody>
          <a:bodyPr lIns="64275" tIns="32125" rIns="64275" bIns="32125" anchor="t" anchorCtr="0">
            <a:noAutofit/>
          </a:bodyPr>
          <a:lstStyle/>
          <a:p>
            <a:pPr marL="342900" marR="0" lvl="0" indent="-342900" algn="l" rtl="0">
              <a:spcBef>
                <a:spcPts val="0"/>
              </a:spcBef>
              <a:buSzPct val="25000"/>
              <a:buFont typeface="Wingdings" panose="05000000000000000000" pitchFamily="2" charset="2"/>
              <a:buChar char="§"/>
            </a:pPr>
            <a:r>
              <a:rPr lang="en" sz="2400" dirty="0">
                <a:solidFill>
                  <a:schemeClr val="dk1"/>
                </a:solidFill>
              </a:rPr>
              <a:t>One code base, thousands of customers – hard to customize</a:t>
            </a:r>
          </a:p>
          <a:p>
            <a:pPr marL="342900" marR="0" lvl="0" indent="-342900" algn="l" rtl="0">
              <a:spcBef>
                <a:spcPts val="0"/>
              </a:spcBef>
              <a:buSzPct val="25000"/>
              <a:buFont typeface="Wingdings" panose="05000000000000000000" pitchFamily="2" charset="2"/>
              <a:buChar char="§"/>
            </a:pPr>
            <a:endParaRPr lang="en" sz="2400" dirty="0">
              <a:solidFill>
                <a:schemeClr val="dk1"/>
              </a:solidFill>
            </a:endParaRPr>
          </a:p>
          <a:p>
            <a:pPr marL="342900" marR="0" lvl="0" indent="-342900" algn="l" rtl="0">
              <a:spcBef>
                <a:spcPts val="0"/>
              </a:spcBef>
              <a:buSzPct val="25000"/>
              <a:buFont typeface="Arial" panose="020B0604020202020204" pitchFamily="34" charset="0"/>
              <a:buChar char="•"/>
            </a:pPr>
            <a:r>
              <a:rPr lang="en" sz="2400" b="0" u="none" strike="noStrike" cap="none" dirty="0">
                <a:solidFill>
                  <a:schemeClr val="dk1"/>
                </a:solidFill>
              </a:rPr>
              <a:t>Customers have unique needs, need fast response, want to experiment</a:t>
            </a:r>
          </a:p>
          <a:p>
            <a:pPr marL="342900" marR="0" lvl="0" indent="-342900" algn="l" rtl="0">
              <a:spcBef>
                <a:spcPts val="0"/>
              </a:spcBef>
              <a:buSzPct val="25000"/>
              <a:buFont typeface="Arial" panose="020B0604020202020204" pitchFamily="34" charset="0"/>
              <a:buChar char="•"/>
            </a:pPr>
            <a:endParaRPr lang="en" sz="2400" b="0" u="none" strike="noStrike" cap="none" dirty="0">
              <a:solidFill>
                <a:schemeClr val="dk1"/>
              </a:solidFill>
            </a:endParaRPr>
          </a:p>
          <a:p>
            <a:pPr marL="342900" marR="0" lvl="0" indent="-342900" algn="l" rtl="0">
              <a:spcBef>
                <a:spcPts val="0"/>
              </a:spcBef>
              <a:buSzPct val="25000"/>
              <a:buFont typeface="Arial" panose="020B0604020202020204" pitchFamily="34" charset="0"/>
              <a:buChar char="•"/>
            </a:pPr>
            <a:r>
              <a:rPr lang="en" sz="2400" dirty="0">
                <a:solidFill>
                  <a:schemeClr val="dk1"/>
                </a:solidFill>
              </a:rPr>
              <a:t>Lesson from cell phones – no apps = no sales</a:t>
            </a:r>
            <a:endParaRPr lang="en" sz="2400" b="0" u="none" strike="noStrike" cap="none" dirty="0">
              <a:solidFill>
                <a:schemeClr val="dk1"/>
              </a:solidFill>
            </a:endParaRPr>
          </a:p>
        </p:txBody>
      </p:sp>
      <p:sp>
        <p:nvSpPr>
          <p:cNvPr id="426" name="Shape 426"/>
          <p:cNvSpPr txBox="1">
            <a:spLocks noGrp="1"/>
          </p:cNvSpPr>
          <p:nvPr>
            <p:ph type="sldNum" idx="12"/>
          </p:nvPr>
        </p:nvSpPr>
        <p:spPr>
          <a:xfrm>
            <a:off x="7010400" y="4862512"/>
            <a:ext cx="2133599" cy="2739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r>
              <a:rPr lang="en"/>
              <a:t> </a:t>
            </a:r>
          </a:p>
        </p:txBody>
      </p:sp>
    </p:spTree>
    <p:extLst>
      <p:ext uri="{BB962C8B-B14F-4D97-AF65-F5344CB8AC3E}">
        <p14:creationId xmlns:p14="http://schemas.microsoft.com/office/powerpoint/2010/main" val="605489263"/>
      </p:ext>
    </p:extLst>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grpSp>
        <p:nvGrpSpPr>
          <p:cNvPr id="421" name="Shape 421"/>
          <p:cNvGrpSpPr/>
          <p:nvPr/>
        </p:nvGrpSpPr>
        <p:grpSpPr>
          <a:xfrm>
            <a:off x="0" y="0"/>
            <a:ext cx="9144000" cy="362699"/>
            <a:chOff x="0" y="0"/>
            <a:chExt cx="9144000" cy="362699"/>
          </a:xfrm>
        </p:grpSpPr>
        <p:sp>
          <p:nvSpPr>
            <p:cNvPr id="422" name="Shape 422"/>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423" name="Shape 423"/>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
        <p:nvSpPr>
          <p:cNvPr id="424" name="Shape 424"/>
          <p:cNvSpPr txBox="1"/>
          <p:nvPr/>
        </p:nvSpPr>
        <p:spPr>
          <a:xfrm>
            <a:off x="651866" y="1028700"/>
            <a:ext cx="7840199" cy="582899"/>
          </a:xfrm>
          <a:prstGeom prst="rect">
            <a:avLst/>
          </a:prstGeom>
          <a:noFill/>
          <a:ln>
            <a:noFill/>
          </a:ln>
        </p:spPr>
        <p:txBody>
          <a:bodyPr lIns="35700" tIns="35700" rIns="35700" bIns="35700" anchor="t" anchorCtr="0">
            <a:noAutofit/>
          </a:bodyPr>
          <a:lstStyle/>
          <a:p>
            <a:pPr marL="0" marR="0" lvl="0" indent="0" algn="l" rtl="0">
              <a:spcBef>
                <a:spcPts val="0"/>
              </a:spcBef>
              <a:spcAft>
                <a:spcPts val="0"/>
              </a:spcAft>
              <a:buSzPct val="25000"/>
              <a:buNone/>
            </a:pPr>
            <a:r>
              <a:rPr lang="en" sz="4800" b="1" i="0" u="none" strike="noStrike" cap="none">
                <a:solidFill>
                  <a:schemeClr val="dk1"/>
                </a:solidFill>
                <a:latin typeface="Calibri"/>
                <a:ea typeface="Calibri"/>
                <a:cs typeface="Calibri"/>
                <a:sym typeface="Calibri"/>
              </a:rPr>
              <a:t>Health IT Standards Today …</a:t>
            </a:r>
          </a:p>
        </p:txBody>
      </p:sp>
      <p:sp>
        <p:nvSpPr>
          <p:cNvPr id="425" name="Shape 425"/>
          <p:cNvSpPr/>
          <p:nvPr/>
        </p:nvSpPr>
        <p:spPr>
          <a:xfrm>
            <a:off x="617220" y="1730572"/>
            <a:ext cx="7909499" cy="3429000"/>
          </a:xfrm>
          <a:prstGeom prst="rect">
            <a:avLst/>
          </a:prstGeom>
          <a:noFill/>
          <a:ln>
            <a:noFill/>
          </a:ln>
        </p:spPr>
        <p:txBody>
          <a:bodyPr lIns="64275" tIns="32125" rIns="64275" bIns="32125" anchor="t" anchorCtr="0">
            <a:noAutofit/>
          </a:bodyPr>
          <a:lstStyle/>
          <a:p>
            <a:pPr marL="0" marR="0" lvl="0" indent="0" algn="l" rtl="0">
              <a:lnSpc>
                <a:spcPct val="150000"/>
              </a:lnSpc>
              <a:spcBef>
                <a:spcPts val="0"/>
              </a:spcBef>
              <a:buSzPct val="25000"/>
              <a:buNone/>
            </a:pPr>
            <a:r>
              <a:rPr lang="en" sz="2400" b="0" i="0" u="none" strike="noStrike" cap="none">
                <a:solidFill>
                  <a:schemeClr val="dk1"/>
                </a:solidFill>
              </a:rPr>
              <a:t>Focused on </a:t>
            </a:r>
            <a:r>
              <a:rPr lang="en" sz="2400" b="1" i="1" u="none" strike="noStrike" cap="none">
                <a:solidFill>
                  <a:schemeClr val="dk1"/>
                </a:solidFill>
              </a:rPr>
              <a:t>document</a:t>
            </a:r>
            <a:r>
              <a:rPr lang="en" sz="2400" b="0" i="1" u="none" strike="noStrike" cap="none">
                <a:solidFill>
                  <a:schemeClr val="dk1"/>
                </a:solidFill>
              </a:rPr>
              <a:t> </a:t>
            </a:r>
            <a:r>
              <a:rPr lang="en" sz="2400" b="0" i="0" u="none" strike="noStrike" cap="none">
                <a:solidFill>
                  <a:schemeClr val="dk1"/>
                </a:solidFill>
              </a:rPr>
              <a:t>exchange</a:t>
            </a:r>
          </a:p>
          <a:p>
            <a:pPr marL="0" marR="0" lvl="0" indent="0" algn="l" rtl="0">
              <a:lnSpc>
                <a:spcPct val="150000"/>
              </a:lnSpc>
              <a:spcBef>
                <a:spcPts val="0"/>
              </a:spcBef>
              <a:buSzPct val="25000"/>
              <a:buNone/>
            </a:pPr>
            <a:r>
              <a:rPr lang="en" sz="2400" b="1" i="0" u="none" strike="noStrike" cap="none">
                <a:solidFill>
                  <a:schemeClr val="dk1"/>
                </a:solidFill>
              </a:rPr>
              <a:t>Not</a:t>
            </a:r>
            <a:r>
              <a:rPr lang="en" sz="2400" b="0" i="0" u="none" strike="noStrike" cap="none">
                <a:solidFill>
                  <a:schemeClr val="dk1"/>
                </a:solidFill>
              </a:rPr>
              <a:t> open or free</a:t>
            </a:r>
          </a:p>
          <a:p>
            <a:pPr marL="0" marR="0" lvl="0" indent="0" algn="l" rtl="0">
              <a:lnSpc>
                <a:spcPct val="150000"/>
              </a:lnSpc>
              <a:spcBef>
                <a:spcPts val="0"/>
              </a:spcBef>
              <a:buSzPct val="25000"/>
              <a:buNone/>
            </a:pPr>
            <a:r>
              <a:rPr lang="en" sz="2400" b="1" i="0" u="none" strike="noStrike" cap="none">
                <a:solidFill>
                  <a:schemeClr val="dk1"/>
                </a:solidFill>
              </a:rPr>
              <a:t>Not</a:t>
            </a:r>
            <a:r>
              <a:rPr lang="en" sz="2400" b="0" i="0" u="none" strike="noStrike" cap="none">
                <a:solidFill>
                  <a:schemeClr val="dk1"/>
                </a:solidFill>
              </a:rPr>
              <a:t> adequately expressive</a:t>
            </a:r>
          </a:p>
          <a:p>
            <a:pPr marL="0" marR="0" lvl="0" indent="0" algn="l" rtl="0">
              <a:lnSpc>
                <a:spcPct val="150000"/>
              </a:lnSpc>
              <a:spcBef>
                <a:spcPts val="0"/>
              </a:spcBef>
              <a:buSzPct val="25000"/>
              <a:buNone/>
            </a:pPr>
            <a:r>
              <a:rPr lang="en" sz="2400" b="1" i="0" u="none" strike="noStrike" cap="none">
                <a:solidFill>
                  <a:schemeClr val="dk1"/>
                </a:solidFill>
              </a:rPr>
              <a:t>Not</a:t>
            </a:r>
            <a:r>
              <a:rPr lang="en" sz="2400" b="0" i="0" u="none" strike="noStrike" cap="none">
                <a:solidFill>
                  <a:schemeClr val="dk1"/>
                </a:solidFill>
              </a:rPr>
              <a:t> unambiguous</a:t>
            </a:r>
          </a:p>
          <a:p>
            <a:pPr marL="0" marR="0" lvl="0" indent="0" algn="l" rtl="0">
              <a:lnSpc>
                <a:spcPct val="150000"/>
              </a:lnSpc>
              <a:spcBef>
                <a:spcPts val="0"/>
              </a:spcBef>
              <a:buSzPct val="25000"/>
              <a:buNone/>
            </a:pPr>
            <a:r>
              <a:rPr lang="en" sz="2400" b="1" i="0" u="none" strike="noStrike" cap="none">
                <a:solidFill>
                  <a:schemeClr val="dk1"/>
                </a:solidFill>
              </a:rPr>
              <a:t>Not</a:t>
            </a:r>
            <a:r>
              <a:rPr lang="en" sz="2400" b="0" i="0" u="none" strike="noStrike" cap="none">
                <a:solidFill>
                  <a:schemeClr val="dk1"/>
                </a:solidFill>
              </a:rPr>
              <a:t> easy to learn</a:t>
            </a:r>
          </a:p>
          <a:p>
            <a:pPr marL="0" marR="0" lvl="0" indent="0" algn="l" rtl="0">
              <a:lnSpc>
                <a:spcPct val="150000"/>
              </a:lnSpc>
              <a:spcBef>
                <a:spcPts val="0"/>
              </a:spcBef>
              <a:buSzPct val="25000"/>
              <a:buNone/>
            </a:pPr>
            <a:r>
              <a:rPr lang="en" sz="2400" b="1" i="0" u="none" strike="noStrike" cap="none">
                <a:solidFill>
                  <a:schemeClr val="dk1"/>
                </a:solidFill>
              </a:rPr>
              <a:t>Summation</a:t>
            </a:r>
            <a:r>
              <a:rPr lang="en" sz="2400" b="0" i="0" u="none" strike="noStrike" cap="none">
                <a:solidFill>
                  <a:schemeClr val="dk1"/>
                </a:solidFill>
              </a:rPr>
              <a:t>: </a:t>
            </a:r>
            <a:r>
              <a:rPr lang="en" sz="2400" b="1" i="0" u="none" strike="noStrike" cap="none">
                <a:solidFill>
                  <a:schemeClr val="dk1"/>
                </a:solidFill>
              </a:rPr>
              <a:t>Not</a:t>
            </a:r>
            <a:r>
              <a:rPr lang="en" sz="2400" b="0" i="0" u="none" strike="noStrike" cap="none">
                <a:solidFill>
                  <a:schemeClr val="dk1"/>
                </a:solidFill>
              </a:rPr>
              <a:t> </a:t>
            </a:r>
            <a:r>
              <a:rPr lang="en" sz="2400" b="0" i="1" u="none" strike="noStrike" cap="none">
                <a:solidFill>
                  <a:schemeClr val="dk1"/>
                </a:solidFill>
              </a:rPr>
              <a:t>developer-friendly  </a:t>
            </a:r>
          </a:p>
        </p:txBody>
      </p:sp>
      <p:sp>
        <p:nvSpPr>
          <p:cNvPr id="426" name="Shape 426"/>
          <p:cNvSpPr txBox="1">
            <a:spLocks noGrp="1"/>
          </p:cNvSpPr>
          <p:nvPr>
            <p:ph type="sldNum" idx="12"/>
          </p:nvPr>
        </p:nvSpPr>
        <p:spPr>
          <a:xfrm>
            <a:off x="7010400" y="4862512"/>
            <a:ext cx="2133599" cy="2739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r>
              <a:rPr lang="en"/>
              <a:t> </a:t>
            </a:r>
          </a:p>
        </p:txBody>
      </p:sp>
      <p:sp>
        <p:nvSpPr>
          <p:cNvPr id="427" name="Shape 427"/>
          <p:cNvSpPr txBox="1"/>
          <p:nvPr/>
        </p:nvSpPr>
        <p:spPr>
          <a:xfrm rot="-342033">
            <a:off x="15173" y="303766"/>
            <a:ext cx="7148954" cy="661172"/>
          </a:xfrm>
          <a:prstGeom prst="rect">
            <a:avLst/>
          </a:prstGeom>
          <a:solidFill>
            <a:srgbClr val="FF0000"/>
          </a:solidFill>
          <a:ln>
            <a:noFill/>
          </a:ln>
        </p:spPr>
        <p:txBody>
          <a:bodyPr lIns="91425" tIns="91425" rIns="91425" bIns="91425" anchor="t" anchorCtr="0">
            <a:noAutofit/>
          </a:bodyPr>
          <a:lstStyle/>
          <a:p>
            <a:pPr lvl="0" rtl="0">
              <a:spcBef>
                <a:spcPts val="0"/>
              </a:spcBef>
              <a:buNone/>
            </a:pPr>
            <a:r>
              <a:rPr lang="en" sz="2800" b="1">
                <a:solidFill>
                  <a:srgbClr val="FFFFFF"/>
                </a:solidFill>
              </a:rPr>
              <a:t>SMART's assessment from 2010-2013</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grpSp>
        <p:nvGrpSpPr>
          <p:cNvPr id="432" name="Shape 432"/>
          <p:cNvGrpSpPr/>
          <p:nvPr/>
        </p:nvGrpSpPr>
        <p:grpSpPr>
          <a:xfrm>
            <a:off x="0" y="0"/>
            <a:ext cx="9144000" cy="362699"/>
            <a:chOff x="0" y="0"/>
            <a:chExt cx="9144000" cy="362699"/>
          </a:xfrm>
        </p:grpSpPr>
        <p:sp>
          <p:nvSpPr>
            <p:cNvPr id="433" name="Shape 433"/>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434" name="Shape 434"/>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
        <p:nvSpPr>
          <p:cNvPr id="435" name="Shape 435"/>
          <p:cNvSpPr txBox="1"/>
          <p:nvPr/>
        </p:nvSpPr>
        <p:spPr>
          <a:xfrm>
            <a:off x="651866" y="1028700"/>
            <a:ext cx="7840199" cy="582899"/>
          </a:xfrm>
          <a:prstGeom prst="rect">
            <a:avLst/>
          </a:prstGeom>
          <a:noFill/>
          <a:ln>
            <a:noFill/>
          </a:ln>
        </p:spPr>
        <p:txBody>
          <a:bodyPr lIns="35700" tIns="35700" rIns="35700" bIns="35700" anchor="t" anchorCtr="0">
            <a:noAutofit/>
          </a:bodyPr>
          <a:lstStyle/>
          <a:p>
            <a:pPr marL="0" marR="0" lvl="0" indent="0" algn="l" rtl="0">
              <a:spcBef>
                <a:spcPts val="0"/>
              </a:spcBef>
              <a:spcAft>
                <a:spcPts val="0"/>
              </a:spcAft>
              <a:buSzPct val="25000"/>
              <a:buNone/>
            </a:pPr>
            <a:r>
              <a:rPr lang="en" sz="4800" b="1" i="0" u="none" strike="noStrike" cap="none">
                <a:solidFill>
                  <a:schemeClr val="dk1"/>
                </a:solidFill>
                <a:latin typeface="Calibri"/>
                <a:ea typeface="Calibri"/>
                <a:cs typeface="Calibri"/>
                <a:sym typeface="Calibri"/>
              </a:rPr>
              <a:t>Not free …</a:t>
            </a:r>
          </a:p>
        </p:txBody>
      </p:sp>
      <p:grpSp>
        <p:nvGrpSpPr>
          <p:cNvPr id="436" name="Shape 436"/>
          <p:cNvGrpSpPr/>
          <p:nvPr/>
        </p:nvGrpSpPr>
        <p:grpSpPr>
          <a:xfrm>
            <a:off x="785413" y="1663798"/>
            <a:ext cx="7636088" cy="3439480"/>
            <a:chOff x="745066" y="2561101"/>
            <a:chExt cx="11802299" cy="6732198"/>
          </a:xfrm>
        </p:grpSpPr>
        <p:pic>
          <p:nvPicPr>
            <p:cNvPr id="437" name="Shape 437"/>
            <p:cNvPicPr preferRelativeResize="0"/>
            <p:nvPr/>
          </p:nvPicPr>
          <p:blipFill rotWithShape="1">
            <a:blip r:embed="rId3">
              <a:alphaModFix/>
            </a:blip>
            <a:srcRect/>
            <a:stretch/>
          </p:blipFill>
          <p:spPr>
            <a:xfrm>
              <a:off x="745066" y="3911600"/>
              <a:ext cx="11802299" cy="5381700"/>
            </a:xfrm>
            <a:prstGeom prst="rect">
              <a:avLst/>
            </a:prstGeom>
            <a:noFill/>
            <a:ln>
              <a:noFill/>
            </a:ln>
          </p:spPr>
        </p:pic>
        <p:pic>
          <p:nvPicPr>
            <p:cNvPr id="438" name="Shape 438"/>
            <p:cNvPicPr preferRelativeResize="0"/>
            <p:nvPr/>
          </p:nvPicPr>
          <p:blipFill rotWithShape="1">
            <a:blip r:embed="rId4">
              <a:alphaModFix/>
            </a:blip>
            <a:srcRect l="1300" t="2930" r="-1300" b="-2929"/>
            <a:stretch/>
          </p:blipFill>
          <p:spPr>
            <a:xfrm>
              <a:off x="745066" y="2561101"/>
              <a:ext cx="3911700" cy="1154700"/>
            </a:xfrm>
            <a:prstGeom prst="rect">
              <a:avLst/>
            </a:prstGeom>
            <a:noFill/>
            <a:ln>
              <a:noFill/>
            </a:ln>
          </p:spPr>
        </p:pic>
      </p:grpSp>
      <p:sp>
        <p:nvSpPr>
          <p:cNvPr id="439" name="Shape 439"/>
          <p:cNvSpPr txBox="1">
            <a:spLocks noGrp="1"/>
          </p:cNvSpPr>
          <p:nvPr>
            <p:ph type="sldNum" idx="12"/>
          </p:nvPr>
        </p:nvSpPr>
        <p:spPr>
          <a:xfrm>
            <a:off x="7010400" y="4862512"/>
            <a:ext cx="2133599" cy="2739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r>
              <a:rPr lang="en"/>
              <a:t> </a:t>
            </a:r>
          </a:p>
        </p:txBody>
      </p:sp>
      <p:sp>
        <p:nvSpPr>
          <p:cNvPr id="440" name="Shape 440"/>
          <p:cNvSpPr txBox="1"/>
          <p:nvPr/>
        </p:nvSpPr>
        <p:spPr>
          <a:xfrm rot="-342033">
            <a:off x="15173" y="303766"/>
            <a:ext cx="7148954" cy="661172"/>
          </a:xfrm>
          <a:prstGeom prst="rect">
            <a:avLst/>
          </a:prstGeom>
          <a:solidFill>
            <a:srgbClr val="FF0000"/>
          </a:solidFill>
          <a:ln>
            <a:noFill/>
          </a:ln>
        </p:spPr>
        <p:txBody>
          <a:bodyPr lIns="91425" tIns="91425" rIns="91425" bIns="91425" anchor="t" anchorCtr="0">
            <a:noAutofit/>
          </a:bodyPr>
          <a:lstStyle/>
          <a:p>
            <a:pPr lvl="0" rtl="0">
              <a:spcBef>
                <a:spcPts val="0"/>
              </a:spcBef>
              <a:buNone/>
            </a:pPr>
            <a:r>
              <a:rPr lang="en" sz="2800" b="1">
                <a:solidFill>
                  <a:srgbClr val="FFFFFF"/>
                </a:solidFill>
              </a:rPr>
              <a:t>SMART's assessment from 2010-2013</a:t>
            </a: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grpSp>
        <p:nvGrpSpPr>
          <p:cNvPr id="445" name="Shape 445"/>
          <p:cNvGrpSpPr/>
          <p:nvPr/>
        </p:nvGrpSpPr>
        <p:grpSpPr>
          <a:xfrm>
            <a:off x="0" y="0"/>
            <a:ext cx="9144000" cy="362699"/>
            <a:chOff x="0" y="0"/>
            <a:chExt cx="9144000" cy="362699"/>
          </a:xfrm>
        </p:grpSpPr>
        <p:sp>
          <p:nvSpPr>
            <p:cNvPr id="446" name="Shape 446"/>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447" name="Shape 447"/>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
        <p:nvSpPr>
          <p:cNvPr id="448" name="Shape 448"/>
          <p:cNvSpPr txBox="1"/>
          <p:nvPr/>
        </p:nvSpPr>
        <p:spPr>
          <a:xfrm>
            <a:off x="651866" y="1028700"/>
            <a:ext cx="7840199" cy="582899"/>
          </a:xfrm>
          <a:prstGeom prst="rect">
            <a:avLst/>
          </a:prstGeom>
          <a:noFill/>
          <a:ln>
            <a:noFill/>
          </a:ln>
        </p:spPr>
        <p:txBody>
          <a:bodyPr lIns="35700" tIns="35700" rIns="35700" bIns="35700" anchor="t" anchorCtr="0">
            <a:noAutofit/>
          </a:bodyPr>
          <a:lstStyle/>
          <a:p>
            <a:pPr marL="0" marR="0" lvl="0" indent="0" algn="l" rtl="0">
              <a:spcBef>
                <a:spcPts val="0"/>
              </a:spcBef>
              <a:buSzPct val="25000"/>
              <a:buNone/>
            </a:pPr>
            <a:r>
              <a:rPr lang="en" sz="4800" b="1" i="0" u="none" strike="noStrike" cap="none">
                <a:solidFill>
                  <a:schemeClr val="dk1"/>
                </a:solidFill>
                <a:latin typeface="Calibri"/>
                <a:ea typeface="Calibri"/>
                <a:cs typeface="Calibri"/>
                <a:sym typeface="Calibri"/>
              </a:rPr>
              <a:t>Not easy to learn…</a:t>
            </a:r>
          </a:p>
        </p:txBody>
      </p:sp>
      <p:sp>
        <p:nvSpPr>
          <p:cNvPr id="449" name="Shape 449"/>
          <p:cNvSpPr txBox="1"/>
          <p:nvPr/>
        </p:nvSpPr>
        <p:spPr>
          <a:xfrm>
            <a:off x="617220" y="1712993"/>
            <a:ext cx="7909499" cy="3429000"/>
          </a:xfrm>
          <a:prstGeom prst="rect">
            <a:avLst/>
          </a:prstGeom>
          <a:noFill/>
          <a:ln>
            <a:noFill/>
          </a:ln>
        </p:spPr>
        <p:txBody>
          <a:bodyPr lIns="91425" tIns="45700" rIns="91425" bIns="45700" anchor="t" anchorCtr="0">
            <a:noAutofit/>
          </a:bodyPr>
          <a:lstStyle/>
          <a:p>
            <a:pPr marL="0" marR="0" lvl="0" indent="0" algn="l" rtl="0">
              <a:lnSpc>
                <a:spcPct val="120000"/>
              </a:lnSpc>
              <a:spcBef>
                <a:spcPts val="0"/>
              </a:spcBef>
              <a:buSzPct val="25000"/>
              <a:buNone/>
            </a:pPr>
            <a:r>
              <a:rPr lang="en" sz="1200" b="0" i="0" u="none" strike="noStrike" cap="none">
                <a:solidFill>
                  <a:schemeClr val="dk1"/>
                </a:solidFill>
              </a:rPr>
              <a:t> &lt;observation classCode="</a:t>
            </a:r>
            <a:r>
              <a:rPr lang="en" sz="1200" b="1" i="0" u="none" strike="noStrike" cap="none">
                <a:solidFill>
                  <a:schemeClr val="dk1"/>
                </a:solidFill>
              </a:rPr>
              <a:t>OBS</a:t>
            </a:r>
            <a:r>
              <a:rPr lang="en" sz="1200" b="0" i="0" u="none" strike="noStrike" cap="none">
                <a:solidFill>
                  <a:schemeClr val="dk1"/>
                </a:solidFill>
              </a:rPr>
              <a:t>" moodCode="</a:t>
            </a:r>
            <a:r>
              <a:rPr lang="en" sz="1200" b="1" i="0" u="none" strike="noStrike" cap="none">
                <a:solidFill>
                  <a:schemeClr val="dk1"/>
                </a:solidFill>
              </a:rPr>
              <a:t>EVN</a:t>
            </a:r>
            <a:r>
              <a:rPr lang="en" sz="1200" b="0" i="0" u="none" strike="noStrike" cap="none">
                <a:solidFill>
                  <a:schemeClr val="dk1"/>
                </a:solidFill>
              </a:rPr>
              <a:t>"&gt;</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&lt;templateId root="</a:t>
            </a:r>
            <a:r>
              <a:rPr lang="en" sz="1200" b="1" i="0" u="none" strike="noStrike" cap="none">
                <a:solidFill>
                  <a:schemeClr val="dk1"/>
                </a:solidFill>
              </a:rPr>
              <a:t>2.16.840.1.113883.3.88.11.83.15</a:t>
            </a:r>
            <a:r>
              <a:rPr lang="en" sz="1200" b="0" i="0" u="none" strike="noStrike" cap="none">
                <a:solidFill>
                  <a:schemeClr val="dk1"/>
                </a:solidFill>
              </a:rPr>
              <a:t>“ … /&gt; </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&lt;templateId root="</a:t>
            </a:r>
            <a:r>
              <a:rPr lang="en" sz="1200" b="1" i="0" u="none" strike="noStrike" cap="none">
                <a:solidFill>
                  <a:schemeClr val="dk1"/>
                </a:solidFill>
              </a:rPr>
              <a:t>2.16.840.1.113883.10.20.1.31</a:t>
            </a:r>
            <a:r>
              <a:rPr lang="en" sz="1200" b="0" i="0" u="none" strike="noStrike" cap="none">
                <a:solidFill>
                  <a:schemeClr val="dk1"/>
                </a:solidFill>
              </a:rPr>
              <a:t>"  … /&gt; </a:t>
            </a:r>
          </a:p>
          <a:p>
            <a:pPr marL="0" marR="0" lvl="0" indent="0" algn="l" rtl="0">
              <a:lnSpc>
                <a:spcPct val="120000"/>
              </a:lnSpc>
              <a:spcBef>
                <a:spcPts val="0"/>
              </a:spcBef>
              <a:buSzPct val="25000"/>
              <a:buNone/>
            </a:pPr>
            <a:r>
              <a:rPr lang="en" sz="1200" b="0" i="0" u="none" strike="noStrike" cap="none">
                <a:solidFill>
                  <a:schemeClr val="dk1"/>
                </a:solidFill>
              </a:rPr>
              <a:t> &lt;templateId root="</a:t>
            </a:r>
            <a:r>
              <a:rPr lang="en" sz="1200" b="1" i="0" u="none" strike="noStrike" cap="none">
                <a:solidFill>
                  <a:schemeClr val="dk1"/>
                </a:solidFill>
              </a:rPr>
              <a:t>1.3.6.1.4.1.19376.1.5.3.1.4.13</a:t>
            </a:r>
            <a:r>
              <a:rPr lang="en" sz="1200" b="0" i="0" u="none" strike="noStrike" cap="none">
                <a:solidFill>
                  <a:schemeClr val="dk1"/>
                </a:solidFill>
              </a:rPr>
              <a:t>"  … /&gt; </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&lt;id root="</a:t>
            </a:r>
            <a:r>
              <a:rPr lang="en" sz="1200" b="1" i="0" u="none" strike="noStrike" cap="none">
                <a:solidFill>
                  <a:schemeClr val="dk1"/>
                </a:solidFill>
              </a:rPr>
              <a:t>107c2dc0-67a5-11db-bd13-0800200c9a66</a:t>
            </a:r>
            <a:r>
              <a:rPr lang="en" sz="1200" b="0" i="0" u="none" strike="noStrike" cap="none">
                <a:solidFill>
                  <a:schemeClr val="dk1"/>
                </a:solidFill>
              </a:rPr>
              <a:t>" /&gt; </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&lt;code code="</a:t>
            </a:r>
            <a:r>
              <a:rPr lang="en" sz="1200" b="1" i="0" u="none" strike="noStrike" cap="none">
                <a:solidFill>
                  <a:schemeClr val="dk1"/>
                </a:solidFill>
              </a:rPr>
              <a:t>30313-1</a:t>
            </a:r>
            <a:r>
              <a:rPr lang="en" sz="1200" b="0" i="0" u="none" strike="noStrike" cap="none">
                <a:solidFill>
                  <a:schemeClr val="dk1"/>
                </a:solidFill>
              </a:rPr>
              <a:t>" codeSystem="</a:t>
            </a:r>
            <a:r>
              <a:rPr lang="en" sz="1200" b="1" i="0" u="none" strike="noStrike" cap="none">
                <a:solidFill>
                  <a:schemeClr val="dk1"/>
                </a:solidFill>
              </a:rPr>
              <a:t>2.16.840.1.113883.6.1</a:t>
            </a:r>
            <a:r>
              <a:rPr lang="en" sz="1200" b="0" i="0" u="none" strike="noStrike" cap="none">
                <a:solidFill>
                  <a:schemeClr val="dk1"/>
                </a:solidFill>
              </a:rPr>
              <a:t>" displayName="</a:t>
            </a:r>
            <a:r>
              <a:rPr lang="en" sz="1200" b="1" i="0" u="none" strike="noStrike" cap="none">
                <a:solidFill>
                  <a:schemeClr val="dk1"/>
                </a:solidFill>
              </a:rPr>
              <a:t>HGB</a:t>
            </a:r>
            <a:r>
              <a:rPr lang="en" sz="1200" b="0" i="0" u="none" strike="noStrike" cap="none">
                <a:solidFill>
                  <a:schemeClr val="dk1"/>
                </a:solidFill>
              </a:rPr>
              <a:t>" /&gt; </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&lt;statusCode code="</a:t>
            </a:r>
            <a:r>
              <a:rPr lang="en" sz="1200" b="1" i="0" u="none" strike="noStrike" cap="none">
                <a:solidFill>
                  <a:schemeClr val="dk1"/>
                </a:solidFill>
              </a:rPr>
              <a:t>completed</a:t>
            </a:r>
            <a:r>
              <a:rPr lang="en" sz="1200" b="0" i="0" u="none" strike="noStrike" cap="none">
                <a:solidFill>
                  <a:schemeClr val="dk1"/>
                </a:solidFill>
              </a:rPr>
              <a:t>" /&gt; </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&lt;effectiveTime value="</a:t>
            </a:r>
            <a:r>
              <a:rPr lang="en" sz="1200" b="1" i="0" u="none" strike="noStrike" cap="none">
                <a:solidFill>
                  <a:schemeClr val="dk1"/>
                </a:solidFill>
              </a:rPr>
              <a:t>200003231430</a:t>
            </a:r>
            <a:r>
              <a:rPr lang="en" sz="1200" b="0" i="0" u="none" strike="noStrike" cap="none">
                <a:solidFill>
                  <a:schemeClr val="dk1"/>
                </a:solidFill>
              </a:rPr>
              <a:t>" /&gt; </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&lt;value xsi:type="</a:t>
            </a:r>
            <a:r>
              <a:rPr lang="en" sz="1200" b="1" i="0" u="none" strike="noStrike" cap="none">
                <a:solidFill>
                  <a:schemeClr val="dk1"/>
                </a:solidFill>
              </a:rPr>
              <a:t>PQ</a:t>
            </a:r>
            <a:r>
              <a:rPr lang="en" sz="1200" b="0" i="0" u="none" strike="noStrike" cap="none">
                <a:solidFill>
                  <a:schemeClr val="dk1"/>
                </a:solidFill>
              </a:rPr>
              <a:t>" value="</a:t>
            </a:r>
            <a:r>
              <a:rPr lang="en" sz="1200" b="1" i="0" u="none" strike="noStrike" cap="none">
                <a:solidFill>
                  <a:schemeClr val="dk1"/>
                </a:solidFill>
              </a:rPr>
              <a:t>13.2</a:t>
            </a:r>
            <a:r>
              <a:rPr lang="en" sz="1200" b="0" i="0" u="none" strike="noStrike" cap="none">
                <a:solidFill>
                  <a:schemeClr val="dk1"/>
                </a:solidFill>
              </a:rPr>
              <a:t>" unit="</a:t>
            </a:r>
            <a:r>
              <a:rPr lang="en" sz="1200" b="1" i="0" u="none" strike="noStrike" cap="none">
                <a:solidFill>
                  <a:schemeClr val="dk1"/>
                </a:solidFill>
              </a:rPr>
              <a:t>g/dl</a:t>
            </a:r>
            <a:r>
              <a:rPr lang="en" sz="1200" b="0" i="0" u="none" strike="noStrike" cap="none">
                <a:solidFill>
                  <a:schemeClr val="dk1"/>
                </a:solidFill>
              </a:rPr>
              <a:t>" /&gt; </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&lt;interpretationCode code="</a:t>
            </a:r>
            <a:r>
              <a:rPr lang="en" sz="1200" b="1" i="0" u="none" strike="noStrike" cap="none">
                <a:solidFill>
                  <a:schemeClr val="dk1"/>
                </a:solidFill>
              </a:rPr>
              <a:t>N</a:t>
            </a:r>
            <a:r>
              <a:rPr lang="en" sz="1200" b="0" i="0" u="none" strike="noStrike" cap="none">
                <a:solidFill>
                  <a:schemeClr val="dk1"/>
                </a:solidFill>
              </a:rPr>
              <a:t>" codeSystem="</a:t>
            </a:r>
            <a:r>
              <a:rPr lang="en" sz="1200" b="1" i="0" u="none" strike="noStrike" cap="none">
                <a:solidFill>
                  <a:schemeClr val="dk1"/>
                </a:solidFill>
              </a:rPr>
              <a:t>2.16.840.1.113883.5.83</a:t>
            </a:r>
            <a:r>
              <a:rPr lang="en" sz="1200" b="0" i="0" u="none" strike="noStrike" cap="none">
                <a:solidFill>
                  <a:schemeClr val="dk1"/>
                </a:solidFill>
              </a:rPr>
              <a:t>" /&gt; </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&lt;referenceRange&gt;</a:t>
            </a:r>
          </a:p>
          <a:p>
            <a:pPr marL="0" marR="0" lvl="0" indent="0" algn="l" rtl="0">
              <a:lnSpc>
                <a:spcPct val="120000"/>
              </a:lnSpc>
              <a:spcBef>
                <a:spcPts val="0"/>
              </a:spcBef>
              <a:buSzPct val="25000"/>
              <a:buNone/>
            </a:pPr>
            <a:r>
              <a:rPr lang="en" sz="1200" b="0" i="0" u="none" strike="noStrike" cap="none">
                <a:solidFill>
                  <a:schemeClr val="dk1"/>
                </a:solidFill>
              </a:rPr>
              <a:t> &lt;observationRange&gt;</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&lt;text&gt;</a:t>
            </a:r>
            <a:r>
              <a:rPr lang="en" sz="1200" b="1" i="0" u="none" strike="noStrike" cap="none">
                <a:solidFill>
                  <a:schemeClr val="dk1"/>
                </a:solidFill>
              </a:rPr>
              <a:t>M 13-18 g/dl; F 12-16 g/dl</a:t>
            </a:r>
            <a:r>
              <a:rPr lang="en" sz="1200" b="0" i="0" u="none" strike="noStrike" cap="none">
                <a:solidFill>
                  <a:schemeClr val="dk1"/>
                </a:solidFill>
              </a:rPr>
              <a:t>&lt;/text&gt; </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&lt;/observationRange&gt;</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&lt;/referenceRange&gt;</a:t>
            </a:r>
          </a:p>
          <a:p>
            <a:pPr marL="0" marR="0" lvl="0" indent="0" algn="l" rtl="0">
              <a:lnSpc>
                <a:spcPct val="120000"/>
              </a:lnSpc>
              <a:spcBef>
                <a:spcPts val="0"/>
              </a:spcBef>
              <a:buSzPct val="25000"/>
              <a:buNone/>
            </a:pPr>
            <a:r>
              <a:rPr lang="en" sz="1200" b="1" i="0" u="none" strike="noStrike" cap="none">
                <a:solidFill>
                  <a:schemeClr val="dk1"/>
                </a:solidFill>
              </a:rPr>
              <a:t> </a:t>
            </a:r>
            <a:r>
              <a:rPr lang="en" sz="1200" b="0" i="0" u="none" strike="noStrike" cap="none">
                <a:solidFill>
                  <a:schemeClr val="dk1"/>
                </a:solidFill>
              </a:rPr>
              <a:t>&lt;/observation&gt;</a:t>
            </a:r>
          </a:p>
        </p:txBody>
      </p:sp>
      <p:sp>
        <p:nvSpPr>
          <p:cNvPr id="450" name="Shape 450"/>
          <p:cNvSpPr txBox="1"/>
          <p:nvPr/>
        </p:nvSpPr>
        <p:spPr>
          <a:xfrm>
            <a:off x="2141094" y="3724589"/>
            <a:ext cx="6990300" cy="500100"/>
          </a:xfrm>
          <a:prstGeom prst="rect">
            <a:avLst/>
          </a:prstGeom>
          <a:solidFill>
            <a:schemeClr val="dk1">
              <a:alpha val="69800"/>
            </a:schemeClr>
          </a:solidFill>
          <a:ln>
            <a:noFill/>
          </a:ln>
        </p:spPr>
        <p:txBody>
          <a:bodyPr lIns="91425" tIns="45700" rIns="91425" bIns="45700" anchor="t" anchorCtr="0">
            <a:noAutofit/>
          </a:bodyPr>
          <a:lstStyle/>
          <a:p>
            <a:pPr marL="0" marR="0" lvl="0" indent="0" algn="l" rtl="0">
              <a:lnSpc>
                <a:spcPct val="120000"/>
              </a:lnSpc>
              <a:spcBef>
                <a:spcPts val="0"/>
              </a:spcBef>
              <a:buSzPct val="25000"/>
              <a:buNone/>
            </a:pPr>
            <a:r>
              <a:rPr lang="en" sz="3200" b="1" i="0" u="none" strike="noStrike" cap="none">
                <a:solidFill>
                  <a:srgbClr val="FFFFFF"/>
                </a:solidFill>
                <a:latin typeface="Calibri"/>
                <a:ea typeface="Calibri"/>
                <a:cs typeface="Calibri"/>
                <a:sym typeface="Calibri"/>
              </a:rPr>
              <a:t> </a:t>
            </a:r>
            <a:r>
              <a:rPr lang="en" sz="3200" b="0" i="0" u="none" strike="noStrike" cap="none">
                <a:solidFill>
                  <a:srgbClr val="FFFFFF"/>
                </a:solidFill>
                <a:latin typeface="Calibri"/>
                <a:ea typeface="Calibri"/>
                <a:cs typeface="Calibri"/>
                <a:sym typeface="Calibri"/>
              </a:rPr>
              <a:t>&lt;text&gt;</a:t>
            </a:r>
            <a:r>
              <a:rPr lang="en" sz="3200" b="1" i="0" u="none" strike="noStrike" cap="none">
                <a:solidFill>
                  <a:srgbClr val="FFFFFF"/>
                </a:solidFill>
                <a:latin typeface="Calibri"/>
                <a:ea typeface="Calibri"/>
                <a:cs typeface="Calibri"/>
                <a:sym typeface="Calibri"/>
              </a:rPr>
              <a:t>M 13-18 g/dl; F 12-16 g/dl</a:t>
            </a:r>
            <a:r>
              <a:rPr lang="en" sz="3200" b="0" i="0" u="none" strike="noStrike" cap="none">
                <a:solidFill>
                  <a:srgbClr val="FFFFFF"/>
                </a:solidFill>
                <a:latin typeface="Calibri"/>
                <a:ea typeface="Calibri"/>
                <a:cs typeface="Calibri"/>
                <a:sym typeface="Calibri"/>
              </a:rPr>
              <a:t>&lt;/text&gt; </a:t>
            </a:r>
          </a:p>
        </p:txBody>
      </p:sp>
      <p:sp>
        <p:nvSpPr>
          <p:cNvPr id="451" name="Shape 451"/>
          <p:cNvSpPr txBox="1">
            <a:spLocks noGrp="1"/>
          </p:cNvSpPr>
          <p:nvPr>
            <p:ph type="sldNum" idx="12"/>
          </p:nvPr>
        </p:nvSpPr>
        <p:spPr>
          <a:xfrm>
            <a:off x="7010400" y="4862512"/>
            <a:ext cx="2133599" cy="2739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r>
              <a:rPr lang="en"/>
              <a:t> </a:t>
            </a:r>
          </a:p>
        </p:txBody>
      </p:sp>
      <p:sp>
        <p:nvSpPr>
          <p:cNvPr id="452" name="Shape 452"/>
          <p:cNvSpPr txBox="1"/>
          <p:nvPr/>
        </p:nvSpPr>
        <p:spPr>
          <a:xfrm rot="-342033">
            <a:off x="15173" y="303766"/>
            <a:ext cx="7148954" cy="661172"/>
          </a:xfrm>
          <a:prstGeom prst="rect">
            <a:avLst/>
          </a:prstGeom>
          <a:solidFill>
            <a:srgbClr val="FF0000"/>
          </a:solidFill>
          <a:ln>
            <a:noFill/>
          </a:ln>
        </p:spPr>
        <p:txBody>
          <a:bodyPr lIns="91425" tIns="91425" rIns="91425" bIns="91425" anchor="t" anchorCtr="0">
            <a:noAutofit/>
          </a:bodyPr>
          <a:lstStyle/>
          <a:p>
            <a:pPr lvl="0" rtl="0">
              <a:spcBef>
                <a:spcPts val="0"/>
              </a:spcBef>
              <a:buNone/>
            </a:pPr>
            <a:r>
              <a:rPr lang="en" sz="2800" b="1">
                <a:solidFill>
                  <a:srgbClr val="FFFFFF"/>
                </a:solidFill>
              </a:rPr>
              <a:t>SMART's assessment from 2010-2013</a:t>
            </a: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Shape 45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First Take: SMART "Classic"</a:t>
            </a:r>
          </a:p>
        </p:txBody>
      </p:sp>
      <p:sp>
        <p:nvSpPr>
          <p:cNvPr id="458" name="Shape 458"/>
          <p:cNvSpPr txBox="1">
            <a:spLocks noGrp="1"/>
          </p:cNvSpPr>
          <p:nvPr>
            <p:ph type="body" idx="1"/>
          </p:nvPr>
        </p:nvSpPr>
        <p:spPr>
          <a:xfrm>
            <a:off x="457200" y="1200150"/>
            <a:ext cx="8587499" cy="3472500"/>
          </a:xfrm>
          <a:prstGeom prst="rect">
            <a:avLst/>
          </a:prstGeom>
        </p:spPr>
        <p:txBody>
          <a:bodyPr lIns="91425" tIns="91425" rIns="91425" bIns="91425" anchor="t" anchorCtr="0">
            <a:noAutofit/>
          </a:bodyPr>
          <a:lstStyle/>
          <a:p>
            <a:pPr marL="0" lvl="0" indent="0" rtl="0">
              <a:spcBef>
                <a:spcPts val="0"/>
              </a:spcBef>
              <a:buNone/>
            </a:pPr>
            <a:r>
              <a:rPr lang="en"/>
              <a:t>RDF Data models (now deprecated)</a:t>
            </a:r>
          </a:p>
          <a:p>
            <a:pPr marL="0" lvl="0" indent="0" rtl="0">
              <a:spcBef>
                <a:spcPts val="0"/>
              </a:spcBef>
              <a:buNone/>
            </a:pPr>
            <a:endParaRPr i="1"/>
          </a:p>
          <a:p>
            <a:pPr marL="0" lvl="0" indent="0" rtl="0">
              <a:spcBef>
                <a:spcPts val="0"/>
              </a:spcBef>
              <a:buNone/>
            </a:pPr>
            <a:r>
              <a:rPr lang="en" i="1"/>
              <a:t>Relations everywhere (data == graph)</a:t>
            </a:r>
          </a:p>
          <a:p>
            <a:pPr marL="0" lvl="0" indent="0" rtl="0">
              <a:spcBef>
                <a:spcPts val="0"/>
              </a:spcBef>
              <a:buNone/>
            </a:pPr>
            <a:r>
              <a:rPr lang="en" i="1"/>
              <a:t>Natural use of vocabularies (terms == URIs)</a:t>
            </a:r>
          </a:p>
          <a:p>
            <a:pPr marL="0" lvl="0" indent="0" rtl="0">
              <a:spcBef>
                <a:spcPts val="0"/>
              </a:spcBef>
              <a:buNone/>
            </a:pPr>
            <a:r>
              <a:rPr lang="en" i="1"/>
              <a:t>Readily extensible (just add triples)</a:t>
            </a:r>
          </a:p>
          <a:p>
            <a:pPr marL="0" lvl="0" indent="0" rtl="0">
              <a:spcBef>
                <a:spcPts val="0"/>
              </a:spcBef>
              <a:buNone/>
            </a:pPr>
            <a:endParaRPr i="1"/>
          </a:p>
          <a:p>
            <a:pPr marL="0" lvl="0" indent="0" rtl="0">
              <a:spcBef>
                <a:spcPts val="0"/>
              </a:spcBef>
              <a:buNone/>
            </a:pPr>
            <a:r>
              <a:rPr lang="en" i="1" u="sng">
                <a:solidFill>
                  <a:schemeClr val="hlink"/>
                </a:solidFill>
                <a:hlinkClick r:id="rId3"/>
              </a:rPr>
              <a:t>Docs example: demographics</a:t>
            </a:r>
            <a:r>
              <a:rPr lang="en" i="1"/>
              <a:t> </a:t>
            </a:r>
          </a:p>
        </p:txBody>
      </p:sp>
      <p:grpSp>
        <p:nvGrpSpPr>
          <p:cNvPr id="459" name="Shape 459"/>
          <p:cNvGrpSpPr/>
          <p:nvPr/>
        </p:nvGrpSpPr>
        <p:grpSpPr>
          <a:xfrm>
            <a:off x="0" y="0"/>
            <a:ext cx="9144000" cy="362699"/>
            <a:chOff x="0" y="0"/>
            <a:chExt cx="9144000" cy="362699"/>
          </a:xfrm>
        </p:grpSpPr>
        <p:sp>
          <p:nvSpPr>
            <p:cNvPr id="460" name="Shape 460"/>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461" name="Shape 461"/>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Shape 46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First Take: SMART "Classic"</a:t>
            </a:r>
          </a:p>
        </p:txBody>
      </p:sp>
      <p:sp>
        <p:nvSpPr>
          <p:cNvPr id="467" name="Shape 467"/>
          <p:cNvSpPr txBox="1">
            <a:spLocks noGrp="1"/>
          </p:cNvSpPr>
          <p:nvPr>
            <p:ph type="body" idx="1"/>
          </p:nvPr>
        </p:nvSpPr>
        <p:spPr>
          <a:xfrm>
            <a:off x="457200" y="1200150"/>
            <a:ext cx="8587499" cy="3472500"/>
          </a:xfrm>
          <a:prstGeom prst="rect">
            <a:avLst/>
          </a:prstGeom>
        </p:spPr>
        <p:txBody>
          <a:bodyPr lIns="91425" tIns="91425" rIns="91425" bIns="91425" anchor="t" anchorCtr="0">
            <a:noAutofit/>
          </a:bodyPr>
          <a:lstStyle/>
          <a:p>
            <a:pPr marL="0" lvl="0" indent="0" rtl="0">
              <a:spcBef>
                <a:spcPts val="0"/>
              </a:spcBef>
              <a:buNone/>
            </a:pPr>
            <a:endParaRPr sz="2400" i="1"/>
          </a:p>
          <a:p>
            <a:pPr marL="0" lvl="0" indent="0" rtl="0">
              <a:spcBef>
                <a:spcPts val="0"/>
              </a:spcBef>
              <a:buNone/>
            </a:pPr>
            <a:r>
              <a:rPr lang="en" sz="2400" i="1"/>
              <a:t>"Apparently the layout of the Demographic RDF in the developer’s documentation is a logical representation and not a physical one."</a:t>
            </a:r>
          </a:p>
          <a:p>
            <a:pPr marL="0" lvl="0" indent="0" rtl="0">
              <a:spcBef>
                <a:spcPts val="0"/>
              </a:spcBef>
              <a:buNone/>
            </a:pPr>
            <a:endParaRPr sz="2400" i="1"/>
          </a:p>
          <a:p>
            <a:pPr marL="0" lvl="0" indent="0" rtl="0">
              <a:spcBef>
                <a:spcPts val="0"/>
              </a:spcBef>
              <a:buNone/>
            </a:pPr>
            <a:r>
              <a:rPr lang="en" sz="2400" i="1"/>
              <a:t>"Had the payload been a typical XML document where the data relationships are expressed in its structure, the cognitive overhead would have been non existent."</a:t>
            </a:r>
          </a:p>
        </p:txBody>
      </p:sp>
      <p:grpSp>
        <p:nvGrpSpPr>
          <p:cNvPr id="468" name="Shape 468"/>
          <p:cNvGrpSpPr/>
          <p:nvPr/>
        </p:nvGrpSpPr>
        <p:grpSpPr>
          <a:xfrm>
            <a:off x="0" y="0"/>
            <a:ext cx="9144000" cy="362699"/>
            <a:chOff x="0" y="0"/>
            <a:chExt cx="9144000" cy="362699"/>
          </a:xfrm>
        </p:grpSpPr>
        <p:sp>
          <p:nvSpPr>
            <p:cNvPr id="469" name="Shape 469"/>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470" name="Shape 470"/>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Shape 47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First Take: SMART "Classic"</a:t>
            </a:r>
          </a:p>
        </p:txBody>
      </p:sp>
      <p:sp>
        <p:nvSpPr>
          <p:cNvPr id="476" name="Shape 476"/>
          <p:cNvSpPr txBox="1">
            <a:spLocks noGrp="1"/>
          </p:cNvSpPr>
          <p:nvPr>
            <p:ph type="body" idx="1"/>
          </p:nvPr>
        </p:nvSpPr>
        <p:spPr>
          <a:xfrm>
            <a:off x="457200" y="1200150"/>
            <a:ext cx="8587499" cy="3472500"/>
          </a:xfrm>
          <a:prstGeom prst="rect">
            <a:avLst/>
          </a:prstGeom>
        </p:spPr>
        <p:txBody>
          <a:bodyPr lIns="91425" tIns="91425" rIns="91425" bIns="91425" anchor="t" anchorCtr="0">
            <a:noAutofit/>
          </a:bodyPr>
          <a:lstStyle/>
          <a:p>
            <a:pPr marL="0" lvl="0" indent="0" rtl="0">
              <a:spcBef>
                <a:spcPts val="0"/>
              </a:spcBef>
              <a:buNone/>
            </a:pPr>
            <a:r>
              <a:rPr lang="en" sz="2400"/>
              <a:t>Attempted solutions to "developer experience" woes</a:t>
            </a:r>
          </a:p>
          <a:p>
            <a:pPr marL="0" lvl="0" indent="0" rtl="0">
              <a:spcBef>
                <a:spcPts val="0"/>
              </a:spcBef>
              <a:buNone/>
            </a:pPr>
            <a:endParaRPr sz="2400" i="1"/>
          </a:p>
          <a:p>
            <a:pPr marL="457200" lvl="0" indent="-381000" rtl="0">
              <a:spcBef>
                <a:spcPts val="0"/>
              </a:spcBef>
              <a:buSzPct val="100000"/>
            </a:pPr>
            <a:r>
              <a:rPr lang="en" sz="2400"/>
              <a:t>Education (tutorials, sample code, discussion group)</a:t>
            </a:r>
          </a:p>
          <a:p>
            <a:pPr marL="457200" lvl="0" indent="-381000" rtl="0">
              <a:spcBef>
                <a:spcPts val="0"/>
              </a:spcBef>
              <a:buSzPct val="100000"/>
            </a:pPr>
            <a:r>
              <a:rPr lang="en" sz="2400"/>
              <a:t>Libraries (JS, Java, Python, …)</a:t>
            </a:r>
          </a:p>
          <a:p>
            <a:pPr marL="457200" lvl="0" indent="-381000" rtl="0">
              <a:spcBef>
                <a:spcPts val="0"/>
              </a:spcBef>
              <a:buSzPct val="100000"/>
            </a:pPr>
            <a:r>
              <a:rPr lang="en" sz="2400"/>
              <a:t>JSON-LD (including "frames" to shape data)</a:t>
            </a:r>
          </a:p>
        </p:txBody>
      </p:sp>
      <p:grpSp>
        <p:nvGrpSpPr>
          <p:cNvPr id="477" name="Shape 477"/>
          <p:cNvGrpSpPr/>
          <p:nvPr/>
        </p:nvGrpSpPr>
        <p:grpSpPr>
          <a:xfrm>
            <a:off x="0" y="0"/>
            <a:ext cx="9144000" cy="362699"/>
            <a:chOff x="0" y="0"/>
            <a:chExt cx="9144000" cy="362699"/>
          </a:xfrm>
        </p:grpSpPr>
        <p:sp>
          <p:nvSpPr>
            <p:cNvPr id="478" name="Shape 478"/>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479" name="Shape 479"/>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Shape 484"/>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Take Two: SMART on FHIR</a:t>
            </a:r>
          </a:p>
        </p:txBody>
      </p:sp>
      <p:sp>
        <p:nvSpPr>
          <p:cNvPr id="485" name="Shape 485"/>
          <p:cNvSpPr txBox="1">
            <a:spLocks noGrp="1"/>
          </p:cNvSpPr>
          <p:nvPr>
            <p:ph type="body" idx="1"/>
          </p:nvPr>
        </p:nvSpPr>
        <p:spPr>
          <a:xfrm>
            <a:off x="457200" y="1200150"/>
            <a:ext cx="8587499" cy="2146499"/>
          </a:xfrm>
          <a:prstGeom prst="rect">
            <a:avLst/>
          </a:prstGeom>
        </p:spPr>
        <p:txBody>
          <a:bodyPr lIns="91425" tIns="91425" rIns="91425" bIns="91425" anchor="t" anchorCtr="0">
            <a:noAutofit/>
          </a:bodyPr>
          <a:lstStyle/>
          <a:p>
            <a:pPr lvl="0" rtl="0">
              <a:spcBef>
                <a:spcPts val="0"/>
              </a:spcBef>
              <a:buNone/>
            </a:pPr>
            <a:r>
              <a:rPr lang="en" i="1" dirty="0"/>
              <a:t>FHIR is a </a:t>
            </a:r>
            <a:r>
              <a:rPr lang="en" u="sng" dirty="0">
                <a:solidFill>
                  <a:schemeClr val="hlink"/>
                </a:solidFill>
                <a:hlinkClick r:id="rId3"/>
              </a:rPr>
              <a:t>draft standard</a:t>
            </a:r>
            <a:r>
              <a:rPr lang="en" dirty="0"/>
              <a:t> from HL7</a:t>
            </a:r>
          </a:p>
          <a:p>
            <a:pPr lvl="0" rtl="0">
              <a:spcBef>
                <a:spcPts val="0"/>
              </a:spcBef>
              <a:buNone/>
            </a:pPr>
            <a:endParaRPr dirty="0"/>
          </a:p>
          <a:p>
            <a:pPr lvl="0" rtl="0">
              <a:spcBef>
                <a:spcPts val="0"/>
              </a:spcBef>
              <a:buNone/>
            </a:pPr>
            <a:r>
              <a:rPr lang="en" sz="2400" i="1" dirty="0"/>
              <a:t>Open			</a:t>
            </a:r>
            <a:r>
              <a:rPr lang="en" sz="2400" dirty="0"/>
              <a:t>CC0 License</a:t>
            </a:r>
          </a:p>
          <a:p>
            <a:pPr lvl="0" rtl="0">
              <a:spcBef>
                <a:spcPts val="0"/>
              </a:spcBef>
              <a:buNone/>
            </a:pPr>
            <a:r>
              <a:rPr lang="en" sz="2400" i="1" dirty="0"/>
              <a:t>Clinical models</a:t>
            </a:r>
            <a:r>
              <a:rPr lang="en" sz="2400" dirty="0"/>
              <a:t>	Resources in "plain" JSON/XML</a:t>
            </a:r>
          </a:p>
          <a:p>
            <a:pPr lvl="0" rtl="0">
              <a:spcBef>
                <a:spcPts val="0"/>
              </a:spcBef>
              <a:buNone/>
            </a:pPr>
            <a:r>
              <a:rPr lang="en" sz="2400" i="1" dirty="0"/>
              <a:t>REST API</a:t>
            </a:r>
            <a:r>
              <a:rPr lang="en" sz="2400" dirty="0"/>
              <a:t> 		Expressive queries</a:t>
            </a:r>
          </a:p>
          <a:p>
            <a:pPr lvl="0" rtl="0">
              <a:spcBef>
                <a:spcPts val="0"/>
              </a:spcBef>
              <a:buNone/>
            </a:pPr>
            <a:r>
              <a:rPr lang="en" sz="2400" i="1" dirty="0"/>
              <a:t>Community		</a:t>
            </a:r>
            <a:r>
              <a:rPr lang="en" sz="2400" dirty="0"/>
              <a:t>Connectathons, Skype, e-mail list</a:t>
            </a:r>
          </a:p>
        </p:txBody>
      </p:sp>
      <p:grpSp>
        <p:nvGrpSpPr>
          <p:cNvPr id="486" name="Shape 486"/>
          <p:cNvGrpSpPr/>
          <p:nvPr/>
        </p:nvGrpSpPr>
        <p:grpSpPr>
          <a:xfrm>
            <a:off x="0" y="0"/>
            <a:ext cx="9144000" cy="362699"/>
            <a:chOff x="0" y="0"/>
            <a:chExt cx="9144000" cy="362699"/>
          </a:xfrm>
        </p:grpSpPr>
        <p:sp>
          <p:nvSpPr>
            <p:cNvPr id="487" name="Shape 487"/>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488" name="Shape 488"/>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Shape 501"/>
          <p:cNvSpPr txBox="1">
            <a:spLocks noGrp="1"/>
          </p:cNvSpPr>
          <p:nvPr>
            <p:ph type="body" idx="1"/>
          </p:nvPr>
        </p:nvSpPr>
        <p:spPr>
          <a:xfrm>
            <a:off x="457200" y="3028950"/>
            <a:ext cx="8587499" cy="2146499"/>
          </a:xfrm>
          <a:prstGeom prst="rect">
            <a:avLst/>
          </a:prstGeom>
        </p:spPr>
        <p:txBody>
          <a:bodyPr lIns="91425" tIns="91425" rIns="91425" bIns="91425" anchor="t" anchorCtr="0">
            <a:noAutofit/>
          </a:bodyPr>
          <a:lstStyle/>
          <a:p>
            <a:pPr lvl="0" rtl="0">
              <a:spcBef>
                <a:spcPts val="0"/>
              </a:spcBef>
              <a:buClr>
                <a:schemeClr val="dk1"/>
              </a:buClr>
              <a:buSzPct val="45833"/>
              <a:buFont typeface="Arial"/>
              <a:buNone/>
            </a:pPr>
            <a:r>
              <a:rPr lang="en" sz="2400" dirty="0"/>
              <a:t>clinical data		</a:t>
            </a:r>
            <a:r>
              <a:rPr lang="en" sz="2400" b="1" dirty="0"/>
              <a:t>FHIR + </a:t>
            </a:r>
            <a:r>
              <a:rPr lang="en" sz="2400" b="1" i="1" dirty="0"/>
              <a:t>profiles</a:t>
            </a:r>
          </a:p>
          <a:p>
            <a:pPr lvl="0" rtl="0">
              <a:spcBef>
                <a:spcPts val="0"/>
              </a:spcBef>
              <a:buClr>
                <a:schemeClr val="dk1"/>
              </a:buClr>
              <a:buSzPct val="45833"/>
              <a:buFont typeface="Arial"/>
              <a:buNone/>
            </a:pPr>
            <a:r>
              <a:rPr lang="en" sz="2400" dirty="0"/>
              <a:t>authorization		</a:t>
            </a:r>
            <a:r>
              <a:rPr lang="en" sz="2400" b="1" dirty="0"/>
              <a:t>OAuth 2.0</a:t>
            </a:r>
          </a:p>
          <a:p>
            <a:pPr lvl="0" rtl="0">
              <a:spcBef>
                <a:spcPts val="0"/>
              </a:spcBef>
              <a:buClr>
                <a:schemeClr val="dk1"/>
              </a:buClr>
              <a:buSzPct val="45833"/>
              <a:buFont typeface="Arial"/>
              <a:buNone/>
            </a:pPr>
            <a:r>
              <a:rPr lang="en" sz="2400" dirty="0"/>
              <a:t>authentication	</a:t>
            </a:r>
            <a:r>
              <a:rPr lang="en" sz="2400" b="1" dirty="0"/>
              <a:t>OpenID Connect</a:t>
            </a:r>
          </a:p>
          <a:p>
            <a:pPr lvl="0" rtl="0">
              <a:spcBef>
                <a:spcPts val="0"/>
              </a:spcBef>
              <a:buNone/>
            </a:pPr>
            <a:r>
              <a:rPr lang="en" sz="2400" dirty="0"/>
              <a:t>UX			</a:t>
            </a:r>
            <a:r>
              <a:rPr lang="en" sz="2400" b="1" dirty="0"/>
              <a:t>Open-source "glue"</a:t>
            </a:r>
          </a:p>
        </p:txBody>
      </p:sp>
      <p:sp>
        <p:nvSpPr>
          <p:cNvPr id="502" name="Shape 502"/>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Building an app platform with FHIR</a:t>
            </a:r>
          </a:p>
        </p:txBody>
      </p:sp>
      <p:grpSp>
        <p:nvGrpSpPr>
          <p:cNvPr id="503" name="Shape 503"/>
          <p:cNvGrpSpPr/>
          <p:nvPr/>
        </p:nvGrpSpPr>
        <p:grpSpPr>
          <a:xfrm>
            <a:off x="0" y="0"/>
            <a:ext cx="9144000" cy="362699"/>
            <a:chOff x="0" y="0"/>
            <a:chExt cx="9144000" cy="362699"/>
          </a:xfrm>
        </p:grpSpPr>
        <p:sp>
          <p:nvSpPr>
            <p:cNvPr id="504" name="Shape 504"/>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505" name="Shape 505"/>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
        <p:nvSpPr>
          <p:cNvPr id="506" name="Shape 506"/>
          <p:cNvSpPr txBox="1"/>
          <p:nvPr/>
        </p:nvSpPr>
        <p:spPr>
          <a:xfrm>
            <a:off x="510600" y="1072625"/>
            <a:ext cx="8838900" cy="1536000"/>
          </a:xfrm>
          <a:prstGeom prst="rect">
            <a:avLst/>
          </a:prstGeom>
          <a:noFill/>
          <a:ln>
            <a:noFill/>
          </a:ln>
        </p:spPr>
        <p:txBody>
          <a:bodyPr lIns="91425" tIns="91425" rIns="91425" bIns="91425" anchor="t" anchorCtr="0">
            <a:noAutofit/>
          </a:bodyPr>
          <a:lstStyle/>
          <a:p>
            <a:pPr lvl="0" rtl="0">
              <a:spcBef>
                <a:spcPts val="600"/>
              </a:spcBef>
              <a:buNone/>
            </a:pPr>
            <a:r>
              <a:rPr lang="en" sz="3000" i="1">
                <a:solidFill>
                  <a:schemeClr val="dk1"/>
                </a:solidFill>
              </a:rPr>
              <a:t>FHIR is a tool, not an out-of-the-box solution</a:t>
            </a:r>
          </a:p>
          <a:p>
            <a:pPr lvl="0" rtl="0">
              <a:spcBef>
                <a:spcPts val="600"/>
              </a:spcBef>
              <a:buNone/>
            </a:pPr>
            <a:r>
              <a:rPr lang="en" sz="3000" i="1">
                <a:solidFill>
                  <a:schemeClr val="dk1"/>
                </a:solidFill>
              </a:rPr>
              <a:t>SMART got involved in 2013</a:t>
            </a:r>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Shape 511"/>
          <p:cNvSpPr/>
          <p:nvPr/>
        </p:nvSpPr>
        <p:spPr>
          <a:xfrm>
            <a:off x="818062" y="3356231"/>
            <a:ext cx="3409199" cy="512400"/>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marL="0" marR="0" lvl="0" indent="0" algn="ctr" rtl="0">
              <a:spcBef>
                <a:spcPts val="0"/>
              </a:spcBef>
              <a:buSzPct val="25000"/>
              <a:buNone/>
            </a:pPr>
            <a:r>
              <a:rPr lang="en" sz="1600">
                <a:solidFill>
                  <a:srgbClr val="3F3F3F"/>
                </a:solidFill>
                <a:latin typeface="Calibri"/>
                <a:ea typeface="Calibri"/>
                <a:cs typeface="Calibri"/>
                <a:sym typeface="Calibri"/>
              </a:rPr>
              <a:t>MU-oriented</a:t>
            </a:r>
            <a:br>
              <a:rPr lang="en" sz="1600" b="0" i="0" u="none" strike="noStrike" cap="none">
                <a:solidFill>
                  <a:srgbClr val="3F3F3F"/>
                </a:solidFill>
                <a:latin typeface="Calibri"/>
                <a:ea typeface="Calibri"/>
                <a:cs typeface="Calibri"/>
                <a:sym typeface="Calibri"/>
              </a:rPr>
            </a:br>
            <a:r>
              <a:rPr lang="en" sz="1600" b="0" i="0" u="none" strike="noStrike" cap="none">
                <a:solidFill>
                  <a:srgbClr val="3F3F3F"/>
                </a:solidFill>
                <a:latin typeface="Calibri"/>
                <a:ea typeface="Calibri"/>
                <a:cs typeface="Calibri"/>
                <a:sym typeface="Calibri"/>
              </a:rPr>
              <a:t>FHIR Data Profiles</a:t>
            </a:r>
          </a:p>
        </p:txBody>
      </p:sp>
      <p:sp>
        <p:nvSpPr>
          <p:cNvPr id="512" name="Shape 512"/>
          <p:cNvSpPr/>
          <p:nvPr/>
        </p:nvSpPr>
        <p:spPr>
          <a:xfrm>
            <a:off x="818062" y="2606825"/>
            <a:ext cx="3409199" cy="668400"/>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rgbClr val="000000"/>
              </a:solidFill>
              <a:latin typeface="Souce Sans Pro"/>
              <a:ea typeface="Souce Sans Pro"/>
              <a:cs typeface="Souce Sans Pro"/>
              <a:sym typeface="Souce Sans Pro"/>
            </a:endParaRPr>
          </a:p>
        </p:txBody>
      </p:sp>
      <p:sp>
        <p:nvSpPr>
          <p:cNvPr id="513" name="Shape 513"/>
          <p:cNvSpPr/>
          <p:nvPr/>
        </p:nvSpPr>
        <p:spPr>
          <a:xfrm>
            <a:off x="1296950" y="787400"/>
            <a:ext cx="3178499" cy="1163699"/>
          </a:xfrm>
          <a:prstGeom prst="roundRect">
            <a:avLst>
              <a:gd name="adj" fmla="val 16667"/>
            </a:avLst>
          </a:prstGeom>
          <a:gradFill>
            <a:gsLst>
              <a:gs pos="0">
                <a:srgbClr val="FFE2CA"/>
              </a:gs>
              <a:gs pos="35000">
                <a:srgbClr val="FFEADA"/>
              </a:gs>
              <a:gs pos="100000">
                <a:srgbClr val="FEF8F1"/>
              </a:gs>
            </a:gsLst>
            <a:lin ang="16200038" scaled="0"/>
          </a:gradFill>
          <a:ln>
            <a:noFill/>
          </a:ln>
        </p:spPr>
        <p:txBody>
          <a:bodyPr lIns="91425" tIns="45700" rIns="91425" bIns="45700" anchor="ctr" anchorCtr="0">
            <a:noAutofit/>
          </a:bodyPr>
          <a:lstStyle/>
          <a:p>
            <a:pPr marL="0" marR="0" lvl="0" indent="0" algn="ctr" rtl="0">
              <a:spcBef>
                <a:spcPts val="0"/>
              </a:spcBef>
              <a:buNone/>
            </a:pPr>
            <a:endParaRPr sz="1200" b="0" i="0" u="none" strike="noStrike" cap="none">
              <a:solidFill>
                <a:srgbClr val="000000"/>
              </a:solidFill>
              <a:latin typeface="Calibri"/>
              <a:ea typeface="Calibri"/>
              <a:cs typeface="Calibri"/>
              <a:sym typeface="Calibri"/>
            </a:endParaRPr>
          </a:p>
          <a:p>
            <a:pPr marL="0" marR="0" lvl="0" indent="0" algn="ctr" rtl="0">
              <a:spcBef>
                <a:spcPts val="0"/>
              </a:spcBef>
              <a:buNone/>
            </a:pPr>
            <a:endParaRPr sz="1200" b="0" i="0" u="none" strike="noStrike" cap="none">
              <a:solidFill>
                <a:srgbClr val="000000"/>
              </a:solidFill>
              <a:latin typeface="Calibri"/>
              <a:ea typeface="Calibri"/>
              <a:cs typeface="Calibri"/>
              <a:sym typeface="Calibri"/>
            </a:endParaRPr>
          </a:p>
          <a:p>
            <a:pPr marL="0" marR="0" lvl="0" indent="0" algn="ctr" rtl="0">
              <a:spcBef>
                <a:spcPts val="0"/>
              </a:spcBef>
              <a:buNone/>
            </a:pPr>
            <a:endParaRPr sz="1200" b="0" i="0" u="none" strike="noStrike" cap="none">
              <a:solidFill>
                <a:srgbClr val="000000"/>
              </a:solidFill>
              <a:latin typeface="Calibri"/>
              <a:ea typeface="Calibri"/>
              <a:cs typeface="Calibri"/>
              <a:sym typeface="Calibri"/>
            </a:endParaRPr>
          </a:p>
          <a:p>
            <a:pPr marL="0" marR="0" lvl="0" indent="0" algn="ctr" rtl="0">
              <a:spcBef>
                <a:spcPts val="0"/>
              </a:spcBef>
              <a:buNone/>
            </a:pPr>
            <a:endParaRPr sz="1200" b="0" i="0" u="none" strike="noStrike" cap="none">
              <a:solidFill>
                <a:srgbClr val="000000"/>
              </a:solidFill>
              <a:latin typeface="Calibri"/>
              <a:ea typeface="Calibri"/>
              <a:cs typeface="Calibri"/>
              <a:sym typeface="Calibri"/>
            </a:endParaRPr>
          </a:p>
          <a:p>
            <a:pPr marL="0" marR="0" lvl="0" indent="0" algn="ctr" rtl="0">
              <a:spcBef>
                <a:spcPts val="0"/>
              </a:spcBef>
              <a:buNone/>
            </a:pPr>
            <a:endParaRPr sz="1200" b="0" i="0" u="none" strike="noStrike" cap="none">
              <a:solidFill>
                <a:srgbClr val="000000"/>
              </a:solidFill>
              <a:latin typeface="Calibri"/>
              <a:ea typeface="Calibri"/>
              <a:cs typeface="Calibri"/>
              <a:sym typeface="Calibri"/>
            </a:endParaRPr>
          </a:p>
          <a:p>
            <a:pPr marL="0" marR="0" lvl="0" indent="0" algn="ctr" rtl="0">
              <a:spcBef>
                <a:spcPts val="0"/>
              </a:spcBef>
              <a:buNone/>
            </a:pPr>
            <a:endParaRPr sz="1600" b="0" i="0" u="none" strike="noStrike" cap="none">
              <a:solidFill>
                <a:srgbClr val="3F3F3F"/>
              </a:solidFill>
              <a:latin typeface="Calibri"/>
              <a:ea typeface="Calibri"/>
              <a:cs typeface="Calibri"/>
              <a:sym typeface="Calibri"/>
            </a:endParaRPr>
          </a:p>
        </p:txBody>
      </p:sp>
      <p:grpSp>
        <p:nvGrpSpPr>
          <p:cNvPr id="514" name="Shape 514"/>
          <p:cNvGrpSpPr/>
          <p:nvPr/>
        </p:nvGrpSpPr>
        <p:grpSpPr>
          <a:xfrm>
            <a:off x="366500" y="4309350"/>
            <a:ext cx="1559700" cy="517199"/>
            <a:chOff x="976100" y="4309350"/>
            <a:chExt cx="1559700" cy="517199"/>
          </a:xfrm>
        </p:grpSpPr>
        <p:sp>
          <p:nvSpPr>
            <p:cNvPr id="515" name="Shape 515"/>
            <p:cNvSpPr/>
            <p:nvPr/>
          </p:nvSpPr>
          <p:spPr>
            <a:xfrm>
              <a:off x="976100" y="4309350"/>
              <a:ext cx="1559700" cy="517199"/>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marL="0" marR="0" lvl="0" indent="0" algn="l" rtl="0">
                <a:spcBef>
                  <a:spcPts val="0"/>
                </a:spcBef>
                <a:buNone/>
              </a:pPr>
              <a:endParaRPr sz="1600" b="0" i="0" u="none" strike="noStrike" cap="none">
                <a:solidFill>
                  <a:srgbClr val="3F3F3F"/>
                </a:solidFill>
                <a:latin typeface="Souce Sans Pro"/>
                <a:ea typeface="Souce Sans Pro"/>
                <a:cs typeface="Souce Sans Pro"/>
                <a:sym typeface="Souce Sans Pro"/>
              </a:endParaRPr>
            </a:p>
          </p:txBody>
        </p:sp>
        <p:pic>
          <p:nvPicPr>
            <p:cNvPr id="516" name="Shape 516"/>
            <p:cNvPicPr preferRelativeResize="0"/>
            <p:nvPr/>
          </p:nvPicPr>
          <p:blipFill rotWithShape="1">
            <a:blip r:embed="rId3">
              <a:alphaModFix/>
            </a:blip>
            <a:srcRect/>
            <a:stretch/>
          </p:blipFill>
          <p:spPr>
            <a:xfrm>
              <a:off x="1197347" y="4404441"/>
              <a:ext cx="1204800" cy="316799"/>
            </a:xfrm>
            <a:prstGeom prst="rect">
              <a:avLst/>
            </a:prstGeom>
            <a:noFill/>
            <a:ln>
              <a:noFill/>
            </a:ln>
          </p:spPr>
        </p:pic>
      </p:grpSp>
      <p:grpSp>
        <p:nvGrpSpPr>
          <p:cNvPr id="517" name="Shape 517"/>
          <p:cNvGrpSpPr/>
          <p:nvPr/>
        </p:nvGrpSpPr>
        <p:grpSpPr>
          <a:xfrm>
            <a:off x="2040475" y="4292475"/>
            <a:ext cx="1835400" cy="528300"/>
            <a:chOff x="3031075" y="4292475"/>
            <a:chExt cx="1835400" cy="528300"/>
          </a:xfrm>
        </p:grpSpPr>
        <p:sp>
          <p:nvSpPr>
            <p:cNvPr id="518" name="Shape 518"/>
            <p:cNvSpPr/>
            <p:nvPr/>
          </p:nvSpPr>
          <p:spPr>
            <a:xfrm>
              <a:off x="3031075" y="4292475"/>
              <a:ext cx="1835400" cy="528300"/>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marL="0" marR="0" lvl="0" indent="0" algn="l" rtl="0">
                <a:spcBef>
                  <a:spcPts val="0"/>
                </a:spcBef>
                <a:buNone/>
              </a:pPr>
              <a:endParaRPr sz="1600" b="0" i="0" u="none" strike="noStrike" cap="none">
                <a:solidFill>
                  <a:srgbClr val="3F3F3F"/>
                </a:solidFill>
                <a:latin typeface="Souce Sans Pro"/>
                <a:ea typeface="Souce Sans Pro"/>
                <a:cs typeface="Souce Sans Pro"/>
                <a:sym typeface="Souce Sans Pro"/>
              </a:endParaRPr>
            </a:p>
          </p:txBody>
        </p:sp>
        <p:pic>
          <p:nvPicPr>
            <p:cNvPr id="519" name="Shape 519"/>
            <p:cNvPicPr preferRelativeResize="0"/>
            <p:nvPr/>
          </p:nvPicPr>
          <p:blipFill rotWithShape="1">
            <a:blip r:embed="rId4">
              <a:alphaModFix/>
            </a:blip>
            <a:srcRect/>
            <a:stretch/>
          </p:blipFill>
          <p:spPr>
            <a:xfrm>
              <a:off x="3120619" y="4393737"/>
              <a:ext cx="1668600" cy="350400"/>
            </a:xfrm>
            <a:prstGeom prst="rect">
              <a:avLst/>
            </a:prstGeom>
            <a:noFill/>
            <a:ln>
              <a:noFill/>
            </a:ln>
          </p:spPr>
        </p:pic>
      </p:grpSp>
      <p:cxnSp>
        <p:nvCxnSpPr>
          <p:cNvPr id="520" name="Shape 520"/>
          <p:cNvCxnSpPr/>
          <p:nvPr/>
        </p:nvCxnSpPr>
        <p:spPr>
          <a:xfrm>
            <a:off x="2564582" y="2236146"/>
            <a:ext cx="2210699" cy="4199"/>
          </a:xfrm>
          <a:prstGeom prst="straightConnector1">
            <a:avLst/>
          </a:prstGeom>
          <a:noFill/>
          <a:ln w="9525" cap="flat" cmpd="sng">
            <a:solidFill>
              <a:srgbClr val="B7CCE4"/>
            </a:solidFill>
            <a:prstDash val="solid"/>
            <a:round/>
            <a:headEnd type="none" w="med" len="med"/>
            <a:tailEnd type="stealth" w="lg" len="lg"/>
          </a:ln>
        </p:spPr>
      </p:cxnSp>
      <p:sp>
        <p:nvSpPr>
          <p:cNvPr id="521" name="Shape 521"/>
          <p:cNvSpPr txBox="1"/>
          <p:nvPr/>
        </p:nvSpPr>
        <p:spPr>
          <a:xfrm>
            <a:off x="2617135" y="2930846"/>
            <a:ext cx="1116299" cy="2541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600" b="0" i="0" u="none" strike="noStrike" cap="none">
                <a:solidFill>
                  <a:srgbClr val="3F3F3F"/>
                </a:solidFill>
                <a:latin typeface="Calibri"/>
                <a:ea typeface="Calibri"/>
                <a:cs typeface="Calibri"/>
                <a:sym typeface="Calibri"/>
              </a:rPr>
              <a:t>REST API</a:t>
            </a:r>
          </a:p>
        </p:txBody>
      </p:sp>
      <p:cxnSp>
        <p:nvCxnSpPr>
          <p:cNvPr id="522" name="Shape 522"/>
          <p:cNvCxnSpPr/>
          <p:nvPr/>
        </p:nvCxnSpPr>
        <p:spPr>
          <a:xfrm>
            <a:off x="2564582" y="2226554"/>
            <a:ext cx="0" cy="383400"/>
          </a:xfrm>
          <a:prstGeom prst="straightConnector1">
            <a:avLst/>
          </a:prstGeom>
          <a:noFill/>
          <a:ln w="9525" cap="flat" cmpd="sng">
            <a:solidFill>
              <a:srgbClr val="B7CCE4"/>
            </a:solidFill>
            <a:prstDash val="solid"/>
            <a:round/>
            <a:headEnd type="none" w="med" len="med"/>
            <a:tailEnd type="stealth" w="lg" len="lg"/>
          </a:ln>
        </p:spPr>
      </p:cxnSp>
      <p:sp>
        <p:nvSpPr>
          <p:cNvPr id="523" name="Shape 523"/>
          <p:cNvSpPr txBox="1"/>
          <p:nvPr/>
        </p:nvSpPr>
        <p:spPr>
          <a:xfrm>
            <a:off x="992499" y="89550"/>
            <a:ext cx="7331100" cy="39239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 sz="2800" b="0" i="0" u="none" strike="noStrike" cap="none">
                <a:solidFill>
                  <a:srgbClr val="0C7AC9"/>
                </a:solidFill>
                <a:latin typeface="Calibri"/>
                <a:ea typeface="Calibri"/>
                <a:cs typeface="Calibri"/>
                <a:sym typeface="Calibri"/>
              </a:rPr>
              <a:t>SMART on FHIR</a:t>
            </a:r>
            <a:r>
              <a:rPr lang="en" sz="2800" b="0" i="0" u="none" strike="noStrike" cap="none" baseline="30000">
                <a:solidFill>
                  <a:srgbClr val="0C7AC9"/>
                </a:solidFill>
                <a:latin typeface="Calibri"/>
                <a:ea typeface="Calibri"/>
                <a:cs typeface="Calibri"/>
                <a:sym typeface="Calibri"/>
              </a:rPr>
              <a:t>®©</a:t>
            </a:r>
            <a:r>
              <a:rPr lang="en" sz="2800" b="0" i="0" u="none" strike="noStrike" cap="none">
                <a:solidFill>
                  <a:srgbClr val="0C7AC9"/>
                </a:solidFill>
                <a:latin typeface="Calibri"/>
                <a:ea typeface="Calibri"/>
                <a:cs typeface="Calibri"/>
                <a:sym typeface="Calibri"/>
              </a:rPr>
              <a:t> – Open Platform Architecture</a:t>
            </a:r>
          </a:p>
        </p:txBody>
      </p:sp>
      <p:grpSp>
        <p:nvGrpSpPr>
          <p:cNvPr id="524" name="Shape 524"/>
          <p:cNvGrpSpPr/>
          <p:nvPr/>
        </p:nvGrpSpPr>
        <p:grpSpPr>
          <a:xfrm>
            <a:off x="3990350" y="4280675"/>
            <a:ext cx="1164599" cy="528300"/>
            <a:chOff x="5361950" y="4280675"/>
            <a:chExt cx="1164599" cy="528300"/>
          </a:xfrm>
        </p:grpSpPr>
        <p:sp>
          <p:nvSpPr>
            <p:cNvPr id="525" name="Shape 525"/>
            <p:cNvSpPr/>
            <p:nvPr/>
          </p:nvSpPr>
          <p:spPr>
            <a:xfrm>
              <a:off x="5361950" y="4280675"/>
              <a:ext cx="1101900" cy="528300"/>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marL="0" marR="0" lvl="0" indent="0" algn="l" rtl="0">
                <a:spcBef>
                  <a:spcPts val="0"/>
                </a:spcBef>
                <a:buNone/>
              </a:pPr>
              <a:endParaRPr sz="1600" b="0" i="0" u="none" strike="noStrike" cap="none">
                <a:solidFill>
                  <a:srgbClr val="3F3F3F"/>
                </a:solidFill>
                <a:latin typeface="Souce Sans Pro"/>
                <a:ea typeface="Souce Sans Pro"/>
                <a:cs typeface="Souce Sans Pro"/>
                <a:sym typeface="Souce Sans Pro"/>
              </a:endParaRPr>
            </a:p>
          </p:txBody>
        </p:sp>
        <p:pic>
          <p:nvPicPr>
            <p:cNvPr id="526" name="Shape 526"/>
            <p:cNvPicPr preferRelativeResize="0"/>
            <p:nvPr/>
          </p:nvPicPr>
          <p:blipFill rotWithShape="1">
            <a:blip r:embed="rId5">
              <a:alphaModFix/>
            </a:blip>
            <a:srcRect/>
            <a:stretch/>
          </p:blipFill>
          <p:spPr>
            <a:xfrm>
              <a:off x="5581550" y="4474150"/>
              <a:ext cx="944999" cy="189599"/>
            </a:xfrm>
            <a:prstGeom prst="rect">
              <a:avLst/>
            </a:prstGeom>
            <a:noFill/>
            <a:ln>
              <a:noFill/>
            </a:ln>
          </p:spPr>
        </p:pic>
      </p:grpSp>
      <p:pic>
        <p:nvPicPr>
          <p:cNvPr id="527" name="Shape 527"/>
          <p:cNvPicPr preferRelativeResize="0"/>
          <p:nvPr/>
        </p:nvPicPr>
        <p:blipFill rotWithShape="1">
          <a:blip r:embed="rId6">
            <a:alphaModFix/>
          </a:blip>
          <a:srcRect/>
          <a:stretch/>
        </p:blipFill>
        <p:spPr>
          <a:xfrm>
            <a:off x="1288744" y="2641103"/>
            <a:ext cx="1330500" cy="617399"/>
          </a:xfrm>
          <a:prstGeom prst="rect">
            <a:avLst/>
          </a:prstGeom>
          <a:noFill/>
          <a:ln>
            <a:noFill/>
          </a:ln>
        </p:spPr>
      </p:pic>
      <p:grpSp>
        <p:nvGrpSpPr>
          <p:cNvPr id="528" name="Shape 528"/>
          <p:cNvGrpSpPr/>
          <p:nvPr/>
        </p:nvGrpSpPr>
        <p:grpSpPr>
          <a:xfrm>
            <a:off x="2639456" y="2283683"/>
            <a:ext cx="1265607" cy="261506"/>
            <a:chOff x="2639456" y="2283683"/>
            <a:chExt cx="1265607" cy="261506"/>
          </a:xfrm>
        </p:grpSpPr>
        <p:pic>
          <p:nvPicPr>
            <p:cNvPr id="529" name="Shape 529"/>
            <p:cNvPicPr preferRelativeResize="0"/>
            <p:nvPr/>
          </p:nvPicPr>
          <p:blipFill rotWithShape="1">
            <a:blip r:embed="rId7">
              <a:alphaModFix/>
            </a:blip>
            <a:srcRect/>
            <a:stretch/>
          </p:blipFill>
          <p:spPr>
            <a:xfrm>
              <a:off x="2639456" y="2286590"/>
              <a:ext cx="246299" cy="258599"/>
            </a:xfrm>
            <a:prstGeom prst="rect">
              <a:avLst/>
            </a:prstGeom>
            <a:noFill/>
            <a:ln>
              <a:noFill/>
            </a:ln>
          </p:spPr>
        </p:pic>
        <p:sp>
          <p:nvSpPr>
            <p:cNvPr id="530" name="Shape 530"/>
            <p:cNvSpPr txBox="1"/>
            <p:nvPr/>
          </p:nvSpPr>
          <p:spPr>
            <a:xfrm>
              <a:off x="2788763" y="2283683"/>
              <a:ext cx="1116299" cy="2541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600" b="0" i="0" u="none" strike="noStrike" cap="none">
                  <a:solidFill>
                    <a:srgbClr val="0C7AC9"/>
                  </a:solidFill>
                  <a:latin typeface="Calibri"/>
                  <a:ea typeface="Calibri"/>
                  <a:cs typeface="Calibri"/>
                  <a:sym typeface="Calibri"/>
                </a:rPr>
                <a:t>OAuth2</a:t>
              </a:r>
            </a:p>
          </p:txBody>
        </p:sp>
      </p:grpSp>
      <p:sp>
        <p:nvSpPr>
          <p:cNvPr id="531" name="Shape 531"/>
          <p:cNvSpPr txBox="1"/>
          <p:nvPr/>
        </p:nvSpPr>
        <p:spPr>
          <a:xfrm>
            <a:off x="1545499" y="4021150"/>
            <a:ext cx="2681400" cy="230699"/>
          </a:xfrm>
          <a:prstGeom prst="rect">
            <a:avLst/>
          </a:prstGeom>
          <a:solidFill>
            <a:schemeClr val="lt1"/>
          </a:solidFill>
          <a:ln>
            <a:noFill/>
          </a:ln>
        </p:spPr>
        <p:txBody>
          <a:bodyPr lIns="91425" tIns="45700" rIns="91425" bIns="45700" anchor="t" anchorCtr="0">
            <a:noAutofit/>
          </a:bodyPr>
          <a:lstStyle/>
          <a:p>
            <a:pPr marL="0" marR="0" lvl="0" indent="0" algn="l" rtl="0">
              <a:spcBef>
                <a:spcPts val="0"/>
              </a:spcBef>
              <a:buNone/>
            </a:pPr>
            <a:r>
              <a:rPr lang="en">
                <a:latin typeface="Calibri"/>
                <a:ea typeface="Calibri"/>
                <a:cs typeface="Calibri"/>
                <a:sym typeface="Calibri"/>
              </a:rPr>
              <a:t>Underlying</a:t>
            </a:r>
            <a:r>
              <a:rPr lang="en" sz="1400" b="0" i="0" u="none" strike="noStrike" cap="none">
                <a:solidFill>
                  <a:srgbClr val="000000"/>
                </a:solidFill>
                <a:latin typeface="Calibri"/>
                <a:ea typeface="Calibri"/>
                <a:cs typeface="Calibri"/>
                <a:sym typeface="Calibri"/>
              </a:rPr>
              <a:t> Health IT Systems</a:t>
            </a:r>
          </a:p>
        </p:txBody>
      </p:sp>
      <p:cxnSp>
        <p:nvCxnSpPr>
          <p:cNvPr id="532" name="Shape 532"/>
          <p:cNvCxnSpPr/>
          <p:nvPr/>
        </p:nvCxnSpPr>
        <p:spPr>
          <a:xfrm rot="10800000">
            <a:off x="208462" y="4143505"/>
            <a:ext cx="0" cy="517199"/>
          </a:xfrm>
          <a:prstGeom prst="straightConnector1">
            <a:avLst/>
          </a:prstGeom>
          <a:noFill/>
          <a:ln w="9525" cap="flat" cmpd="sng">
            <a:solidFill>
              <a:srgbClr val="B7CCE4"/>
            </a:solidFill>
            <a:prstDash val="solid"/>
            <a:round/>
            <a:headEnd type="none" w="med" len="med"/>
            <a:tailEnd type="none" w="med" len="med"/>
          </a:ln>
        </p:spPr>
      </p:cxnSp>
      <p:cxnSp>
        <p:nvCxnSpPr>
          <p:cNvPr id="533" name="Shape 533"/>
          <p:cNvCxnSpPr/>
          <p:nvPr/>
        </p:nvCxnSpPr>
        <p:spPr>
          <a:xfrm rot="10800000">
            <a:off x="8878271" y="4143505"/>
            <a:ext cx="0" cy="517199"/>
          </a:xfrm>
          <a:prstGeom prst="straightConnector1">
            <a:avLst/>
          </a:prstGeom>
          <a:noFill/>
          <a:ln w="9525" cap="flat" cmpd="sng">
            <a:solidFill>
              <a:srgbClr val="B7CCE4"/>
            </a:solidFill>
            <a:prstDash val="solid"/>
            <a:round/>
            <a:headEnd type="none" w="med" len="med"/>
            <a:tailEnd type="none" w="med" len="med"/>
          </a:ln>
        </p:spPr>
      </p:cxnSp>
      <p:cxnSp>
        <p:nvCxnSpPr>
          <p:cNvPr id="534" name="Shape 534"/>
          <p:cNvCxnSpPr/>
          <p:nvPr/>
        </p:nvCxnSpPr>
        <p:spPr>
          <a:xfrm>
            <a:off x="219050" y="4152175"/>
            <a:ext cx="1366199" cy="0"/>
          </a:xfrm>
          <a:prstGeom prst="straightConnector1">
            <a:avLst/>
          </a:prstGeom>
          <a:noFill/>
          <a:ln w="9525" cap="flat" cmpd="sng">
            <a:solidFill>
              <a:srgbClr val="B7CCE4"/>
            </a:solidFill>
            <a:prstDash val="solid"/>
            <a:round/>
            <a:headEnd type="none" w="med" len="med"/>
            <a:tailEnd type="none" w="med" len="med"/>
          </a:ln>
        </p:spPr>
      </p:cxnSp>
      <p:cxnSp>
        <p:nvCxnSpPr>
          <p:cNvPr id="535" name="Shape 535"/>
          <p:cNvCxnSpPr/>
          <p:nvPr/>
        </p:nvCxnSpPr>
        <p:spPr>
          <a:xfrm>
            <a:off x="3805285" y="4149650"/>
            <a:ext cx="5061899" cy="0"/>
          </a:xfrm>
          <a:prstGeom prst="straightConnector1">
            <a:avLst/>
          </a:prstGeom>
          <a:noFill/>
          <a:ln w="9525" cap="flat" cmpd="sng">
            <a:solidFill>
              <a:srgbClr val="B7CCE4"/>
            </a:solidFill>
            <a:prstDash val="solid"/>
            <a:round/>
            <a:headEnd type="none" w="med" len="med"/>
            <a:tailEnd type="none" w="med" len="med"/>
          </a:ln>
        </p:spPr>
      </p:cxnSp>
      <p:cxnSp>
        <p:nvCxnSpPr>
          <p:cNvPr id="536" name="Shape 536"/>
          <p:cNvCxnSpPr>
            <a:stCxn id="531" idx="0"/>
          </p:cNvCxnSpPr>
          <p:nvPr/>
        </p:nvCxnSpPr>
        <p:spPr>
          <a:xfrm rot="10800000">
            <a:off x="2886199" y="3874450"/>
            <a:ext cx="0" cy="146700"/>
          </a:xfrm>
          <a:prstGeom prst="straightConnector1">
            <a:avLst/>
          </a:prstGeom>
          <a:noFill/>
          <a:ln w="9525" cap="flat" cmpd="sng">
            <a:solidFill>
              <a:srgbClr val="B7CCE4"/>
            </a:solidFill>
            <a:prstDash val="solid"/>
            <a:round/>
            <a:headEnd type="none" w="med" len="med"/>
            <a:tailEnd type="stealth" w="lg" len="lg"/>
          </a:ln>
        </p:spPr>
      </p:cxnSp>
      <p:sp>
        <p:nvSpPr>
          <p:cNvPr id="537" name="Shape 537"/>
          <p:cNvSpPr/>
          <p:nvPr/>
        </p:nvSpPr>
        <p:spPr>
          <a:xfrm>
            <a:off x="4775525" y="787400"/>
            <a:ext cx="3550431" cy="3235846"/>
          </a:xfrm>
          <a:custGeom>
            <a:avLst/>
            <a:gdLst/>
            <a:ahLst/>
            <a:cxnLst/>
            <a:rect l="0" t="0" r="0" b="0"/>
            <a:pathLst>
              <a:path w="4508484" h="4188798" extrusionOk="0">
                <a:moveTo>
                  <a:pt x="421599" y="3"/>
                </a:moveTo>
                <a:lnTo>
                  <a:pt x="4117613" y="3"/>
                </a:lnTo>
                <a:cubicBezTo>
                  <a:pt x="4503188" y="3"/>
                  <a:pt x="4508484" y="5327"/>
                  <a:pt x="4508484" y="390902"/>
                </a:cubicBezTo>
                <a:lnTo>
                  <a:pt x="4508484" y="4188798"/>
                </a:lnTo>
                <a:lnTo>
                  <a:pt x="4508484" y="4188798"/>
                </a:lnTo>
                <a:lnTo>
                  <a:pt x="20485" y="4188798"/>
                </a:lnTo>
                <a:lnTo>
                  <a:pt x="20485" y="4188798"/>
                </a:lnTo>
                <a:lnTo>
                  <a:pt x="0" y="380660"/>
                </a:lnTo>
                <a:cubicBezTo>
                  <a:pt x="0" y="-4915"/>
                  <a:pt x="36024" y="3"/>
                  <a:pt x="421599" y="3"/>
                </a:cubicBezTo>
                <a:close/>
              </a:path>
            </a:pathLst>
          </a:custGeom>
          <a:solidFill>
            <a:srgbClr val="0C7AC9">
              <a:alpha val="13730"/>
            </a:srgbClr>
          </a:solidFill>
          <a:ln>
            <a:noFill/>
          </a:ln>
        </p:spPr>
        <p:txBody>
          <a:bodyPr lIns="91425" tIns="45700" rIns="91425" bIns="45700" anchor="t" anchorCtr="0">
            <a:noAutofit/>
          </a:bodyPr>
          <a:lstStyle/>
          <a:p>
            <a:pPr marL="0" marR="0" lvl="0" indent="0" algn="l" rtl="0">
              <a:spcBef>
                <a:spcPts val="0"/>
              </a:spcBef>
              <a:buSzPct val="25000"/>
              <a:buNone/>
            </a:pPr>
            <a:r>
              <a:rPr lang="en" sz="1800" b="0" i="0" u="none" strike="noStrike" cap="none">
                <a:solidFill>
                  <a:srgbClr val="0C7AC9"/>
                </a:solidFill>
                <a:latin typeface="Calibri"/>
                <a:ea typeface="Calibri"/>
                <a:cs typeface="Calibri"/>
                <a:sym typeface="Calibri"/>
              </a:rPr>
              <a:t>        </a:t>
            </a:r>
          </a:p>
        </p:txBody>
      </p:sp>
      <p:pic>
        <p:nvPicPr>
          <p:cNvPr id="538" name="Shape 538"/>
          <p:cNvPicPr preferRelativeResize="0"/>
          <p:nvPr/>
        </p:nvPicPr>
        <p:blipFill rotWithShape="1">
          <a:blip r:embed="rId8">
            <a:alphaModFix/>
          </a:blip>
          <a:srcRect/>
          <a:stretch/>
        </p:blipFill>
        <p:spPr>
          <a:xfrm>
            <a:off x="6197295" y="1565358"/>
            <a:ext cx="816300" cy="528300"/>
          </a:xfrm>
          <a:prstGeom prst="rect">
            <a:avLst/>
          </a:prstGeom>
          <a:noFill/>
          <a:ln>
            <a:noFill/>
          </a:ln>
        </p:spPr>
      </p:pic>
      <p:pic>
        <p:nvPicPr>
          <p:cNvPr id="539" name="Shape 539"/>
          <p:cNvPicPr preferRelativeResize="0"/>
          <p:nvPr/>
        </p:nvPicPr>
        <p:blipFill rotWithShape="1">
          <a:blip r:embed="rId9">
            <a:alphaModFix/>
          </a:blip>
          <a:srcRect/>
          <a:stretch/>
        </p:blipFill>
        <p:spPr>
          <a:xfrm>
            <a:off x="4886903" y="2661335"/>
            <a:ext cx="2334300" cy="1163699"/>
          </a:xfrm>
          <a:prstGeom prst="rect">
            <a:avLst/>
          </a:prstGeom>
          <a:noFill/>
          <a:ln>
            <a:noFill/>
          </a:ln>
        </p:spPr>
      </p:pic>
      <p:cxnSp>
        <p:nvCxnSpPr>
          <p:cNvPr id="540" name="Shape 540"/>
          <p:cNvCxnSpPr/>
          <p:nvPr/>
        </p:nvCxnSpPr>
        <p:spPr>
          <a:xfrm rot="10800000">
            <a:off x="3329178" y="1992846"/>
            <a:ext cx="0" cy="243300"/>
          </a:xfrm>
          <a:prstGeom prst="straightConnector1">
            <a:avLst/>
          </a:prstGeom>
          <a:noFill/>
          <a:ln w="9525" cap="flat" cmpd="sng">
            <a:solidFill>
              <a:srgbClr val="B7CCE4"/>
            </a:solidFill>
            <a:prstDash val="solid"/>
            <a:round/>
            <a:headEnd type="none" w="med" len="med"/>
            <a:tailEnd type="stealth" w="lg" len="lg"/>
          </a:ln>
        </p:spPr>
      </p:cxnSp>
      <p:pic>
        <p:nvPicPr>
          <p:cNvPr id="541" name="Shape 541"/>
          <p:cNvPicPr preferRelativeResize="0"/>
          <p:nvPr/>
        </p:nvPicPr>
        <p:blipFill rotWithShape="1">
          <a:blip r:embed="rId10">
            <a:alphaModFix/>
          </a:blip>
          <a:srcRect/>
          <a:stretch/>
        </p:blipFill>
        <p:spPr>
          <a:xfrm>
            <a:off x="7264772" y="1565358"/>
            <a:ext cx="948000" cy="199199"/>
          </a:xfrm>
          <a:prstGeom prst="rect">
            <a:avLst/>
          </a:prstGeom>
          <a:noFill/>
          <a:ln>
            <a:noFill/>
          </a:ln>
        </p:spPr>
      </p:pic>
      <p:pic>
        <p:nvPicPr>
          <p:cNvPr id="542" name="Shape 542"/>
          <p:cNvPicPr preferRelativeResize="0"/>
          <p:nvPr/>
        </p:nvPicPr>
        <p:blipFill rotWithShape="1">
          <a:blip r:embed="rId11">
            <a:alphaModFix/>
          </a:blip>
          <a:srcRect/>
          <a:stretch/>
        </p:blipFill>
        <p:spPr>
          <a:xfrm>
            <a:off x="7461815" y="1311052"/>
            <a:ext cx="687900" cy="140999"/>
          </a:xfrm>
          <a:prstGeom prst="rect">
            <a:avLst/>
          </a:prstGeom>
          <a:noFill/>
          <a:ln>
            <a:noFill/>
          </a:ln>
        </p:spPr>
      </p:pic>
      <p:pic>
        <p:nvPicPr>
          <p:cNvPr id="543" name="Shape 543"/>
          <p:cNvPicPr preferRelativeResize="0"/>
          <p:nvPr/>
        </p:nvPicPr>
        <p:blipFill rotWithShape="1">
          <a:blip r:embed="rId12">
            <a:alphaModFix/>
          </a:blip>
          <a:srcRect/>
          <a:stretch/>
        </p:blipFill>
        <p:spPr>
          <a:xfrm>
            <a:off x="6700687" y="799472"/>
            <a:ext cx="1496699" cy="329100"/>
          </a:xfrm>
          <a:prstGeom prst="rect">
            <a:avLst/>
          </a:prstGeom>
          <a:noFill/>
          <a:ln>
            <a:noFill/>
          </a:ln>
        </p:spPr>
      </p:pic>
      <p:grpSp>
        <p:nvGrpSpPr>
          <p:cNvPr id="544" name="Shape 544"/>
          <p:cNvGrpSpPr/>
          <p:nvPr/>
        </p:nvGrpSpPr>
        <p:grpSpPr>
          <a:xfrm>
            <a:off x="4847416" y="807795"/>
            <a:ext cx="1602299" cy="1033782"/>
            <a:chOff x="4847416" y="775370"/>
            <a:chExt cx="1602299" cy="1033782"/>
          </a:xfrm>
        </p:grpSpPr>
        <p:sp>
          <p:nvSpPr>
            <p:cNvPr id="545" name="Shape 545"/>
            <p:cNvSpPr txBox="1"/>
            <p:nvPr/>
          </p:nvSpPr>
          <p:spPr>
            <a:xfrm>
              <a:off x="5062859" y="1555052"/>
              <a:ext cx="1053600" cy="2541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 sz="1600" b="0" i="0" u="none" strike="noStrike" cap="none">
                  <a:solidFill>
                    <a:srgbClr val="3F3F3F"/>
                  </a:solidFill>
                  <a:latin typeface="Calibri"/>
                  <a:ea typeface="Calibri"/>
                  <a:cs typeface="Calibri"/>
                  <a:sym typeface="Calibri"/>
                </a:rPr>
                <a:t>Web Apps</a:t>
              </a:r>
            </a:p>
          </p:txBody>
        </p:sp>
        <p:pic>
          <p:nvPicPr>
            <p:cNvPr id="546" name="Shape 546"/>
            <p:cNvPicPr preferRelativeResize="0"/>
            <p:nvPr/>
          </p:nvPicPr>
          <p:blipFill rotWithShape="1">
            <a:blip r:embed="rId13">
              <a:alphaModFix/>
            </a:blip>
            <a:srcRect/>
            <a:stretch/>
          </p:blipFill>
          <p:spPr>
            <a:xfrm>
              <a:off x="4847416" y="775370"/>
              <a:ext cx="1602299" cy="725399"/>
            </a:xfrm>
            <a:prstGeom prst="rect">
              <a:avLst/>
            </a:prstGeom>
            <a:noFill/>
            <a:ln>
              <a:noFill/>
            </a:ln>
          </p:spPr>
        </p:pic>
      </p:grpSp>
      <p:pic>
        <p:nvPicPr>
          <p:cNvPr id="547" name="Shape 547"/>
          <p:cNvPicPr preferRelativeResize="0"/>
          <p:nvPr/>
        </p:nvPicPr>
        <p:blipFill rotWithShape="1">
          <a:blip r:embed="rId14">
            <a:alphaModFix/>
          </a:blip>
          <a:srcRect/>
          <a:stretch/>
        </p:blipFill>
        <p:spPr>
          <a:xfrm>
            <a:off x="7176694" y="1753166"/>
            <a:ext cx="1104000" cy="440699"/>
          </a:xfrm>
          <a:prstGeom prst="rect">
            <a:avLst/>
          </a:prstGeom>
          <a:noFill/>
          <a:ln>
            <a:noFill/>
          </a:ln>
        </p:spPr>
      </p:pic>
      <p:pic>
        <p:nvPicPr>
          <p:cNvPr id="548" name="Shape 548"/>
          <p:cNvPicPr preferRelativeResize="0"/>
          <p:nvPr/>
        </p:nvPicPr>
        <p:blipFill rotWithShape="1">
          <a:blip r:embed="rId4">
            <a:alphaModFix/>
          </a:blip>
          <a:srcRect/>
          <a:stretch/>
        </p:blipFill>
        <p:spPr>
          <a:xfrm>
            <a:off x="7146627" y="1081131"/>
            <a:ext cx="972899" cy="204599"/>
          </a:xfrm>
          <a:prstGeom prst="rect">
            <a:avLst/>
          </a:prstGeom>
          <a:noFill/>
          <a:ln>
            <a:noFill/>
          </a:ln>
        </p:spPr>
      </p:pic>
      <p:pic>
        <p:nvPicPr>
          <p:cNvPr id="549" name="Shape 549"/>
          <p:cNvPicPr preferRelativeResize="0"/>
          <p:nvPr/>
        </p:nvPicPr>
        <p:blipFill rotWithShape="1">
          <a:blip r:embed="rId15">
            <a:alphaModFix/>
          </a:blip>
          <a:srcRect/>
          <a:stretch/>
        </p:blipFill>
        <p:spPr>
          <a:xfrm>
            <a:off x="5361957" y="2212287"/>
            <a:ext cx="1936500" cy="1540499"/>
          </a:xfrm>
          <a:prstGeom prst="rect">
            <a:avLst/>
          </a:prstGeom>
          <a:noFill/>
          <a:ln>
            <a:noFill/>
          </a:ln>
        </p:spPr>
      </p:pic>
      <p:sp>
        <p:nvSpPr>
          <p:cNvPr id="550" name="Shape 550"/>
          <p:cNvSpPr/>
          <p:nvPr/>
        </p:nvSpPr>
        <p:spPr>
          <a:xfrm>
            <a:off x="298199" y="2509862"/>
            <a:ext cx="1204800" cy="512400"/>
          </a:xfrm>
          <a:prstGeom prst="ellipse">
            <a:avLst/>
          </a:prstGeom>
          <a:solidFill>
            <a:srgbClr val="FF9900"/>
          </a:solidFill>
          <a:ln w="19050" cap="flat" cmpd="sng">
            <a:solidFill>
              <a:srgbClr val="FF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b="1">
                <a:solidFill>
                  <a:srgbClr val="FFFFFF"/>
                </a:solidFill>
              </a:rPr>
              <a:t>+authz</a:t>
            </a:r>
          </a:p>
        </p:txBody>
      </p:sp>
      <p:sp>
        <p:nvSpPr>
          <p:cNvPr id="551" name="Shape 551"/>
          <p:cNvSpPr/>
          <p:nvPr/>
        </p:nvSpPr>
        <p:spPr>
          <a:xfrm>
            <a:off x="298199" y="2954087"/>
            <a:ext cx="1204800" cy="512400"/>
          </a:xfrm>
          <a:prstGeom prst="ellipse">
            <a:avLst/>
          </a:prstGeom>
          <a:solidFill>
            <a:srgbClr val="FF9900"/>
          </a:solidFill>
          <a:ln w="19050" cap="flat" cmpd="sng">
            <a:solidFill>
              <a:srgbClr val="FF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b="1">
                <a:solidFill>
                  <a:srgbClr val="FFFFFF"/>
                </a:solidFill>
              </a:rPr>
              <a:t>+authn</a:t>
            </a:r>
          </a:p>
        </p:txBody>
      </p:sp>
      <p:sp>
        <p:nvSpPr>
          <p:cNvPr id="552" name="Shape 552"/>
          <p:cNvSpPr/>
          <p:nvPr/>
        </p:nvSpPr>
        <p:spPr>
          <a:xfrm>
            <a:off x="298199" y="3383625"/>
            <a:ext cx="1204800" cy="512400"/>
          </a:xfrm>
          <a:prstGeom prst="ellipse">
            <a:avLst/>
          </a:prstGeom>
          <a:solidFill>
            <a:srgbClr val="FF9900"/>
          </a:solidFill>
          <a:ln w="19050" cap="flat" cmpd="sng">
            <a:solidFill>
              <a:srgbClr val="FF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b="1">
                <a:solidFill>
                  <a:srgbClr val="FFFFFF"/>
                </a:solidFill>
              </a:rPr>
              <a:t>+data</a:t>
            </a:r>
          </a:p>
        </p:txBody>
      </p:sp>
      <p:sp>
        <p:nvSpPr>
          <p:cNvPr id="553" name="Shape 553"/>
          <p:cNvSpPr/>
          <p:nvPr/>
        </p:nvSpPr>
        <p:spPr>
          <a:xfrm>
            <a:off x="4425487" y="2033450"/>
            <a:ext cx="1330500" cy="512400"/>
          </a:xfrm>
          <a:prstGeom prst="ellipse">
            <a:avLst/>
          </a:prstGeom>
          <a:solidFill>
            <a:srgbClr val="FF9900"/>
          </a:solidFill>
          <a:ln w="19050" cap="flat" cmpd="sng">
            <a:solidFill>
              <a:srgbClr val="FF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b="1">
                <a:solidFill>
                  <a:srgbClr val="FFFFFF"/>
                </a:solidFill>
              </a:rPr>
              <a:t>+launch +embed</a:t>
            </a:r>
          </a:p>
        </p:txBody>
      </p:sp>
      <p:pic>
        <p:nvPicPr>
          <p:cNvPr id="554" name="Shape 554"/>
          <p:cNvPicPr preferRelativeResize="0"/>
          <p:nvPr/>
        </p:nvPicPr>
        <p:blipFill rotWithShape="1">
          <a:blip r:embed="rId16">
            <a:alphaModFix/>
          </a:blip>
          <a:srcRect/>
          <a:stretch/>
        </p:blipFill>
        <p:spPr>
          <a:xfrm>
            <a:off x="5798371" y="2134997"/>
            <a:ext cx="2414399" cy="1241400"/>
          </a:xfrm>
          <a:prstGeom prst="rect">
            <a:avLst/>
          </a:prstGeom>
          <a:noFill/>
          <a:ln>
            <a:noFill/>
          </a:ln>
        </p:spPr>
      </p:pic>
      <p:grpSp>
        <p:nvGrpSpPr>
          <p:cNvPr id="555" name="Shape 555"/>
          <p:cNvGrpSpPr/>
          <p:nvPr/>
        </p:nvGrpSpPr>
        <p:grpSpPr>
          <a:xfrm>
            <a:off x="1447816" y="835895"/>
            <a:ext cx="1672808" cy="977567"/>
            <a:chOff x="4847416" y="775370"/>
            <a:chExt cx="1672808" cy="977567"/>
          </a:xfrm>
        </p:grpSpPr>
        <p:pic>
          <p:nvPicPr>
            <p:cNvPr id="556" name="Shape 556"/>
            <p:cNvPicPr preferRelativeResize="0"/>
            <p:nvPr/>
          </p:nvPicPr>
          <p:blipFill rotWithShape="1">
            <a:blip r:embed="rId13">
              <a:alphaModFix/>
            </a:blip>
            <a:srcRect/>
            <a:stretch/>
          </p:blipFill>
          <p:spPr>
            <a:xfrm>
              <a:off x="4847416" y="775370"/>
              <a:ext cx="1602299" cy="725399"/>
            </a:xfrm>
            <a:prstGeom prst="rect">
              <a:avLst/>
            </a:prstGeom>
            <a:noFill/>
            <a:ln>
              <a:noFill/>
            </a:ln>
          </p:spPr>
        </p:pic>
        <p:sp>
          <p:nvSpPr>
            <p:cNvPr id="557" name="Shape 557"/>
            <p:cNvSpPr txBox="1"/>
            <p:nvPr/>
          </p:nvSpPr>
          <p:spPr>
            <a:xfrm>
              <a:off x="4847425" y="1498837"/>
              <a:ext cx="1672800" cy="2541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600">
                  <a:solidFill>
                    <a:srgbClr val="3F3F3F"/>
                  </a:solidFill>
                  <a:latin typeface="Calibri"/>
                  <a:ea typeface="Calibri"/>
                  <a:cs typeface="Calibri"/>
                  <a:sym typeface="Calibri"/>
                </a:rPr>
                <a:t>  Mobile</a:t>
              </a:r>
              <a:r>
                <a:rPr lang="en" sz="1600" b="0" i="0" u="none" strike="noStrike" cap="none">
                  <a:solidFill>
                    <a:srgbClr val="3F3F3F"/>
                  </a:solidFill>
                  <a:latin typeface="Calibri"/>
                  <a:ea typeface="Calibri"/>
                  <a:cs typeface="Calibri"/>
                  <a:sym typeface="Calibri"/>
                </a:rPr>
                <a:t> Apps</a:t>
              </a:r>
            </a:p>
          </p:txBody>
        </p:sp>
      </p:grpSp>
      <p:sp>
        <p:nvSpPr>
          <p:cNvPr id="558" name="Shape 558"/>
          <p:cNvSpPr/>
          <p:nvPr/>
        </p:nvSpPr>
        <p:spPr>
          <a:xfrm>
            <a:off x="152812" y="1499925"/>
            <a:ext cx="1330500" cy="512400"/>
          </a:xfrm>
          <a:prstGeom prst="ellipse">
            <a:avLst/>
          </a:prstGeom>
          <a:solidFill>
            <a:srgbClr val="FF9900"/>
          </a:solidFill>
          <a:ln w="19050" cap="flat" cmpd="sng">
            <a:solidFill>
              <a:srgbClr val="FF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b="1">
                <a:solidFill>
                  <a:srgbClr val="FFFFFF"/>
                </a:solidFill>
              </a:rPr>
              <a:t>+launch</a:t>
            </a:r>
          </a:p>
        </p:txBody>
      </p:sp>
      <p:grpSp>
        <p:nvGrpSpPr>
          <p:cNvPr id="559" name="Shape 559"/>
          <p:cNvGrpSpPr/>
          <p:nvPr/>
        </p:nvGrpSpPr>
        <p:grpSpPr>
          <a:xfrm>
            <a:off x="5206675" y="4292475"/>
            <a:ext cx="997500" cy="517199"/>
            <a:chOff x="6959275" y="4292475"/>
            <a:chExt cx="997500" cy="517199"/>
          </a:xfrm>
        </p:grpSpPr>
        <p:sp>
          <p:nvSpPr>
            <p:cNvPr id="560" name="Shape 560"/>
            <p:cNvSpPr/>
            <p:nvPr/>
          </p:nvSpPr>
          <p:spPr>
            <a:xfrm>
              <a:off x="6959275" y="4292475"/>
              <a:ext cx="997500" cy="517199"/>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marL="0" marR="0" lvl="0" indent="0" algn="l" rtl="0">
                <a:spcBef>
                  <a:spcPts val="0"/>
                </a:spcBef>
                <a:buNone/>
              </a:pPr>
              <a:endParaRPr sz="1600" b="0" i="0" u="none" strike="noStrike" cap="none">
                <a:solidFill>
                  <a:srgbClr val="3F3F3F"/>
                </a:solidFill>
                <a:latin typeface="Souce Sans Pro"/>
                <a:ea typeface="Souce Sans Pro"/>
                <a:cs typeface="Souce Sans Pro"/>
                <a:sym typeface="Souce Sans Pro"/>
              </a:endParaRPr>
            </a:p>
          </p:txBody>
        </p:sp>
        <p:pic>
          <p:nvPicPr>
            <p:cNvPr id="561" name="Shape 561"/>
            <p:cNvPicPr preferRelativeResize="0"/>
            <p:nvPr/>
          </p:nvPicPr>
          <p:blipFill rotWithShape="1">
            <a:blip r:embed="rId17">
              <a:alphaModFix/>
            </a:blip>
            <a:srcRect/>
            <a:stretch/>
          </p:blipFill>
          <p:spPr>
            <a:xfrm>
              <a:off x="7241649" y="4357728"/>
              <a:ext cx="317999" cy="356399"/>
            </a:xfrm>
            <a:prstGeom prst="rect">
              <a:avLst/>
            </a:prstGeom>
            <a:noFill/>
            <a:ln>
              <a:noFill/>
            </a:ln>
          </p:spPr>
        </p:pic>
      </p:grpSp>
      <p:sp>
        <p:nvSpPr>
          <p:cNvPr id="562" name="Shape 562"/>
          <p:cNvSpPr/>
          <p:nvPr/>
        </p:nvSpPr>
        <p:spPr>
          <a:xfrm>
            <a:off x="6349675" y="4278675"/>
            <a:ext cx="2414399" cy="517199"/>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marL="0" marR="0" lvl="0" indent="0" algn="l" rtl="0">
              <a:spcBef>
                <a:spcPts val="0"/>
              </a:spcBef>
              <a:buNone/>
            </a:pPr>
            <a:endParaRPr sz="1600" b="0" i="0" u="none" strike="noStrike" cap="none">
              <a:solidFill>
                <a:srgbClr val="3F3F3F"/>
              </a:solidFill>
              <a:latin typeface="Souce Sans Pro"/>
              <a:ea typeface="Souce Sans Pro"/>
              <a:cs typeface="Souce Sans Pro"/>
              <a:sym typeface="Souce Sans Pro"/>
            </a:endParaRPr>
          </a:p>
        </p:txBody>
      </p:sp>
      <p:sp>
        <p:nvSpPr>
          <p:cNvPr id="563" name="Shape 563"/>
          <p:cNvSpPr txBox="1"/>
          <p:nvPr/>
        </p:nvSpPr>
        <p:spPr>
          <a:xfrm>
            <a:off x="6360260" y="4302575"/>
            <a:ext cx="2414399" cy="2541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2400" b="1" i="1">
                <a:solidFill>
                  <a:srgbClr val="3F3F3F"/>
                </a:solidFill>
                <a:latin typeface="Calibri"/>
                <a:ea typeface="Calibri"/>
                <a:cs typeface="Calibri"/>
                <a:sym typeface="Calibri"/>
              </a:rPr>
              <a:t>Your </a:t>
            </a:r>
            <a:r>
              <a:rPr lang="en" sz="2400" i="1">
                <a:solidFill>
                  <a:srgbClr val="3F3F3F"/>
                </a:solidFill>
                <a:latin typeface="Calibri"/>
                <a:ea typeface="Calibri"/>
                <a:cs typeface="Calibri"/>
                <a:sym typeface="Calibri"/>
              </a:rPr>
              <a:t>system here.</a:t>
            </a:r>
          </a:p>
        </p:txBody>
      </p:sp>
      <p:grpSp>
        <p:nvGrpSpPr>
          <p:cNvPr id="564" name="Shape 564"/>
          <p:cNvGrpSpPr/>
          <p:nvPr/>
        </p:nvGrpSpPr>
        <p:grpSpPr>
          <a:xfrm>
            <a:off x="3419446" y="863940"/>
            <a:ext cx="1031399" cy="1018799"/>
            <a:chOff x="3419446" y="863940"/>
            <a:chExt cx="1031399" cy="1018799"/>
          </a:xfrm>
        </p:grpSpPr>
        <p:pic>
          <p:nvPicPr>
            <p:cNvPr id="565" name="Shape 565"/>
            <p:cNvPicPr preferRelativeResize="0"/>
            <p:nvPr/>
          </p:nvPicPr>
          <p:blipFill rotWithShape="1">
            <a:blip r:embed="rId16">
              <a:alphaModFix/>
            </a:blip>
            <a:srcRect l="-252" t="45344" r="75702" b="6287"/>
            <a:stretch/>
          </p:blipFill>
          <p:spPr>
            <a:xfrm rot="1769092">
              <a:off x="3698932" y="1078508"/>
              <a:ext cx="434584" cy="573083"/>
            </a:xfrm>
            <a:prstGeom prst="rect">
              <a:avLst/>
            </a:prstGeom>
            <a:noFill/>
            <a:ln>
              <a:noFill/>
            </a:ln>
          </p:spPr>
        </p:pic>
        <p:pic>
          <p:nvPicPr>
            <p:cNvPr id="566" name="Shape 566"/>
            <p:cNvPicPr preferRelativeResize="0"/>
            <p:nvPr/>
          </p:nvPicPr>
          <p:blipFill rotWithShape="1">
            <a:blip r:embed="rId18">
              <a:alphaModFix/>
            </a:blip>
            <a:srcRect/>
            <a:stretch/>
          </p:blipFill>
          <p:spPr>
            <a:xfrm rot="1461535">
              <a:off x="3642385" y="911767"/>
              <a:ext cx="585523" cy="923146"/>
            </a:xfrm>
            <a:prstGeom prst="rect">
              <a:avLst/>
            </a:prstGeom>
            <a:noFill/>
            <a:ln>
              <a:noFill/>
            </a:ln>
          </p:spPr>
        </p:pic>
      </p:gr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SMART's Core Focus</a:t>
            </a:r>
          </a:p>
        </p:txBody>
      </p:sp>
      <p:grpSp>
        <p:nvGrpSpPr>
          <p:cNvPr id="217" name="Shape 217"/>
          <p:cNvGrpSpPr/>
          <p:nvPr/>
        </p:nvGrpSpPr>
        <p:grpSpPr>
          <a:xfrm>
            <a:off x="7179400" y="1820302"/>
            <a:ext cx="1441532" cy="1341566"/>
            <a:chOff x="1792332" y="2969813"/>
            <a:chExt cx="2032904" cy="1883957"/>
          </a:xfrm>
        </p:grpSpPr>
        <p:pic>
          <p:nvPicPr>
            <p:cNvPr id="218" name="Shape 218"/>
            <p:cNvPicPr preferRelativeResize="0"/>
            <p:nvPr/>
          </p:nvPicPr>
          <p:blipFill>
            <a:blip r:embed="rId3">
              <a:alphaModFix/>
            </a:blip>
            <a:stretch>
              <a:fillRect/>
            </a:stretch>
          </p:blipFill>
          <p:spPr>
            <a:xfrm>
              <a:off x="2287171" y="3030110"/>
              <a:ext cx="727243" cy="808152"/>
            </a:xfrm>
            <a:prstGeom prst="rect">
              <a:avLst/>
            </a:prstGeom>
            <a:noFill/>
            <a:ln>
              <a:noFill/>
            </a:ln>
          </p:spPr>
        </p:pic>
        <p:pic>
          <p:nvPicPr>
            <p:cNvPr id="219" name="Shape 219"/>
            <p:cNvPicPr preferRelativeResize="0"/>
            <p:nvPr/>
          </p:nvPicPr>
          <p:blipFill>
            <a:blip r:embed="rId3">
              <a:alphaModFix/>
            </a:blip>
            <a:stretch>
              <a:fillRect/>
            </a:stretch>
          </p:blipFill>
          <p:spPr>
            <a:xfrm>
              <a:off x="3097987" y="2969813"/>
              <a:ext cx="727243" cy="808152"/>
            </a:xfrm>
            <a:prstGeom prst="rect">
              <a:avLst/>
            </a:prstGeom>
            <a:noFill/>
            <a:ln>
              <a:noFill/>
            </a:ln>
          </p:spPr>
        </p:pic>
        <p:pic>
          <p:nvPicPr>
            <p:cNvPr id="220" name="Shape 220"/>
            <p:cNvPicPr preferRelativeResize="0"/>
            <p:nvPr/>
          </p:nvPicPr>
          <p:blipFill>
            <a:blip r:embed="rId3">
              <a:alphaModFix/>
            </a:blip>
            <a:stretch>
              <a:fillRect/>
            </a:stretch>
          </p:blipFill>
          <p:spPr>
            <a:xfrm>
              <a:off x="1792332" y="3030122"/>
              <a:ext cx="727243" cy="808152"/>
            </a:xfrm>
            <a:prstGeom prst="rect">
              <a:avLst/>
            </a:prstGeom>
            <a:noFill/>
            <a:ln>
              <a:noFill/>
            </a:ln>
          </p:spPr>
        </p:pic>
        <p:pic>
          <p:nvPicPr>
            <p:cNvPr id="221" name="Shape 221"/>
            <p:cNvPicPr preferRelativeResize="0"/>
            <p:nvPr/>
          </p:nvPicPr>
          <p:blipFill>
            <a:blip r:embed="rId3">
              <a:alphaModFix/>
            </a:blip>
            <a:stretch>
              <a:fillRect/>
            </a:stretch>
          </p:blipFill>
          <p:spPr>
            <a:xfrm>
              <a:off x="2754346" y="3419466"/>
              <a:ext cx="727243" cy="808152"/>
            </a:xfrm>
            <a:prstGeom prst="rect">
              <a:avLst/>
            </a:prstGeom>
            <a:noFill/>
            <a:ln>
              <a:noFill/>
            </a:ln>
          </p:spPr>
        </p:pic>
        <p:pic>
          <p:nvPicPr>
            <p:cNvPr id="222" name="Shape 222"/>
            <p:cNvPicPr preferRelativeResize="0"/>
            <p:nvPr/>
          </p:nvPicPr>
          <p:blipFill>
            <a:blip r:embed="rId3">
              <a:alphaModFix/>
            </a:blip>
            <a:stretch>
              <a:fillRect/>
            </a:stretch>
          </p:blipFill>
          <p:spPr>
            <a:xfrm>
              <a:off x="2460912" y="4045610"/>
              <a:ext cx="727243" cy="808152"/>
            </a:xfrm>
            <a:prstGeom prst="rect">
              <a:avLst/>
            </a:prstGeom>
            <a:noFill/>
            <a:ln>
              <a:noFill/>
            </a:ln>
          </p:spPr>
        </p:pic>
        <p:pic>
          <p:nvPicPr>
            <p:cNvPr id="223" name="Shape 223"/>
            <p:cNvPicPr preferRelativeResize="0"/>
            <p:nvPr/>
          </p:nvPicPr>
          <p:blipFill>
            <a:blip r:embed="rId3">
              <a:alphaModFix/>
            </a:blip>
            <a:stretch>
              <a:fillRect/>
            </a:stretch>
          </p:blipFill>
          <p:spPr>
            <a:xfrm>
              <a:off x="1792334" y="3489275"/>
              <a:ext cx="727243" cy="808152"/>
            </a:xfrm>
            <a:prstGeom prst="rect">
              <a:avLst/>
            </a:prstGeom>
            <a:noFill/>
            <a:ln>
              <a:noFill/>
            </a:ln>
          </p:spPr>
        </p:pic>
        <p:pic>
          <p:nvPicPr>
            <p:cNvPr id="224" name="Shape 224"/>
            <p:cNvPicPr preferRelativeResize="0"/>
            <p:nvPr/>
          </p:nvPicPr>
          <p:blipFill>
            <a:blip r:embed="rId3">
              <a:alphaModFix/>
            </a:blip>
            <a:stretch>
              <a:fillRect/>
            </a:stretch>
          </p:blipFill>
          <p:spPr>
            <a:xfrm>
              <a:off x="3014403" y="3588486"/>
              <a:ext cx="727243" cy="808152"/>
            </a:xfrm>
            <a:prstGeom prst="rect">
              <a:avLst/>
            </a:prstGeom>
            <a:noFill/>
            <a:ln>
              <a:noFill/>
            </a:ln>
          </p:spPr>
        </p:pic>
        <p:pic>
          <p:nvPicPr>
            <p:cNvPr id="225" name="Shape 225"/>
            <p:cNvPicPr preferRelativeResize="0"/>
            <p:nvPr/>
          </p:nvPicPr>
          <p:blipFill>
            <a:blip r:embed="rId3">
              <a:alphaModFix/>
            </a:blip>
            <a:stretch>
              <a:fillRect/>
            </a:stretch>
          </p:blipFill>
          <p:spPr>
            <a:xfrm>
              <a:off x="3097992" y="4045619"/>
              <a:ext cx="727243" cy="808152"/>
            </a:xfrm>
            <a:prstGeom prst="rect">
              <a:avLst/>
            </a:prstGeom>
            <a:noFill/>
            <a:ln>
              <a:noFill/>
            </a:ln>
          </p:spPr>
        </p:pic>
        <p:pic>
          <p:nvPicPr>
            <p:cNvPr id="226" name="Shape 226"/>
            <p:cNvPicPr preferRelativeResize="0"/>
            <p:nvPr/>
          </p:nvPicPr>
          <p:blipFill>
            <a:blip r:embed="rId3">
              <a:alphaModFix/>
            </a:blip>
            <a:stretch>
              <a:fillRect/>
            </a:stretch>
          </p:blipFill>
          <p:spPr>
            <a:xfrm>
              <a:off x="1850000" y="3966380"/>
              <a:ext cx="727243" cy="808152"/>
            </a:xfrm>
            <a:prstGeom prst="rect">
              <a:avLst/>
            </a:prstGeom>
            <a:noFill/>
            <a:ln>
              <a:noFill/>
            </a:ln>
          </p:spPr>
        </p:pic>
      </p:grpSp>
      <p:cxnSp>
        <p:nvCxnSpPr>
          <p:cNvPr id="227" name="Shape 227"/>
          <p:cNvCxnSpPr/>
          <p:nvPr/>
        </p:nvCxnSpPr>
        <p:spPr>
          <a:xfrm>
            <a:off x="2875325" y="2466246"/>
            <a:ext cx="3406200" cy="0"/>
          </a:xfrm>
          <a:prstGeom prst="straightConnector1">
            <a:avLst/>
          </a:prstGeom>
          <a:noFill/>
          <a:ln w="38100" cap="flat" cmpd="sng">
            <a:solidFill>
              <a:srgbClr val="999999"/>
            </a:solidFill>
            <a:prstDash val="solid"/>
            <a:round/>
            <a:headEnd type="triangle" w="lg" len="lg"/>
            <a:tailEnd type="triangle" w="lg" len="lg"/>
          </a:ln>
        </p:spPr>
      </p:cxnSp>
      <p:sp>
        <p:nvSpPr>
          <p:cNvPr id="228" name="Shape 228"/>
          <p:cNvSpPr txBox="1"/>
          <p:nvPr/>
        </p:nvSpPr>
        <p:spPr>
          <a:xfrm>
            <a:off x="6330700" y="1519262"/>
            <a:ext cx="688799" cy="857099"/>
          </a:xfrm>
          <a:prstGeom prst="rect">
            <a:avLst/>
          </a:prstGeom>
          <a:noFill/>
          <a:ln>
            <a:noFill/>
          </a:ln>
        </p:spPr>
        <p:txBody>
          <a:bodyPr lIns="91425" tIns="91425" rIns="91425" bIns="91425" anchor="t" anchorCtr="0">
            <a:noAutofit/>
          </a:bodyPr>
          <a:lstStyle/>
          <a:p>
            <a:pPr lvl="0" rtl="0">
              <a:spcBef>
                <a:spcPts val="0"/>
              </a:spcBef>
              <a:buNone/>
            </a:pPr>
            <a:r>
              <a:rPr lang="en" sz="9600"/>
              <a:t>{</a:t>
            </a:r>
          </a:p>
        </p:txBody>
      </p:sp>
      <p:pic>
        <p:nvPicPr>
          <p:cNvPr id="229" name="Shape 229"/>
          <p:cNvPicPr preferRelativeResize="0"/>
          <p:nvPr/>
        </p:nvPicPr>
        <p:blipFill>
          <a:blip r:embed="rId3">
            <a:alphaModFix/>
          </a:blip>
          <a:stretch>
            <a:fillRect/>
          </a:stretch>
        </p:blipFill>
        <p:spPr>
          <a:xfrm>
            <a:off x="7544264" y="2054400"/>
            <a:ext cx="515688" cy="575485"/>
          </a:xfrm>
          <a:prstGeom prst="rect">
            <a:avLst/>
          </a:prstGeom>
          <a:noFill/>
          <a:ln>
            <a:noFill/>
          </a:ln>
        </p:spPr>
      </p:pic>
      <p:sp>
        <p:nvSpPr>
          <p:cNvPr id="230" name="Shape 230"/>
          <p:cNvSpPr txBox="1"/>
          <p:nvPr/>
        </p:nvSpPr>
        <p:spPr>
          <a:xfrm>
            <a:off x="68275" y="1629550"/>
            <a:ext cx="1955100" cy="1673399"/>
          </a:xfrm>
          <a:prstGeom prst="rect">
            <a:avLst/>
          </a:prstGeom>
          <a:noFill/>
          <a:ln>
            <a:noFill/>
          </a:ln>
        </p:spPr>
        <p:txBody>
          <a:bodyPr lIns="91425" tIns="91425" rIns="91425" bIns="91425" anchor="t" anchorCtr="0">
            <a:noAutofit/>
          </a:bodyPr>
          <a:lstStyle/>
          <a:p>
            <a:pPr lvl="0" algn="r" rtl="0">
              <a:spcBef>
                <a:spcPts val="0"/>
              </a:spcBef>
              <a:buNone/>
            </a:pPr>
            <a:r>
              <a:rPr lang="en" sz="2400"/>
              <a:t>Clinicians</a:t>
            </a:r>
          </a:p>
          <a:p>
            <a:pPr lvl="0" algn="r" rtl="0">
              <a:spcBef>
                <a:spcPts val="0"/>
              </a:spcBef>
              <a:buNone/>
            </a:pPr>
            <a:r>
              <a:rPr lang="en" sz="2400"/>
              <a:t>Researchers</a:t>
            </a:r>
          </a:p>
          <a:p>
            <a:pPr lvl="0" algn="r" rtl="0">
              <a:spcBef>
                <a:spcPts val="0"/>
              </a:spcBef>
              <a:buNone/>
            </a:pPr>
            <a:r>
              <a:rPr lang="en" sz="2400"/>
              <a:t>Consumers</a:t>
            </a:r>
          </a:p>
          <a:p>
            <a:pPr lvl="0" algn="r" rtl="0">
              <a:spcBef>
                <a:spcPts val="0"/>
              </a:spcBef>
              <a:buNone/>
            </a:pPr>
            <a:r>
              <a:rPr lang="en" sz="2400"/>
              <a:t>(et al.)</a:t>
            </a:r>
          </a:p>
        </p:txBody>
      </p:sp>
      <p:sp>
        <p:nvSpPr>
          <p:cNvPr id="231" name="Shape 231"/>
          <p:cNvSpPr txBox="1"/>
          <p:nvPr/>
        </p:nvSpPr>
        <p:spPr>
          <a:xfrm>
            <a:off x="2215900" y="1519262"/>
            <a:ext cx="688799" cy="857099"/>
          </a:xfrm>
          <a:prstGeom prst="rect">
            <a:avLst/>
          </a:prstGeom>
          <a:noFill/>
          <a:ln>
            <a:noFill/>
          </a:ln>
        </p:spPr>
        <p:txBody>
          <a:bodyPr lIns="91425" tIns="91425" rIns="91425" bIns="91425" anchor="t" anchorCtr="0">
            <a:noAutofit/>
          </a:bodyPr>
          <a:lstStyle/>
          <a:p>
            <a:pPr lvl="0" rtl="0">
              <a:spcBef>
                <a:spcPts val="0"/>
              </a:spcBef>
              <a:buNone/>
            </a:pPr>
            <a:r>
              <a:rPr lang="en" sz="9600"/>
              <a:t>}</a:t>
            </a:r>
          </a:p>
        </p:txBody>
      </p:sp>
      <p:grpSp>
        <p:nvGrpSpPr>
          <p:cNvPr id="232" name="Shape 232"/>
          <p:cNvGrpSpPr/>
          <p:nvPr/>
        </p:nvGrpSpPr>
        <p:grpSpPr>
          <a:xfrm>
            <a:off x="0" y="0"/>
            <a:ext cx="9144000" cy="362699"/>
            <a:chOff x="0" y="0"/>
            <a:chExt cx="9144000" cy="362699"/>
          </a:xfrm>
        </p:grpSpPr>
        <p:sp>
          <p:nvSpPr>
            <p:cNvPr id="233" name="Shape 233"/>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234" name="Shape 234"/>
            <p:cNvSpPr txBox="1"/>
            <p:nvPr/>
          </p:nvSpPr>
          <p:spPr>
            <a:xfrm>
              <a:off x="0" y="0"/>
              <a:ext cx="54879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grpSp>
        <p:nvGrpSpPr>
          <p:cNvPr id="633" name="Shape 633"/>
          <p:cNvGrpSpPr/>
          <p:nvPr/>
        </p:nvGrpSpPr>
        <p:grpSpPr>
          <a:xfrm>
            <a:off x="-29100" y="1955137"/>
            <a:ext cx="9094625" cy="2763337"/>
            <a:chOff x="-29100" y="1955137"/>
            <a:chExt cx="9094625" cy="2763337"/>
          </a:xfrm>
        </p:grpSpPr>
        <p:pic>
          <p:nvPicPr>
            <p:cNvPr id="634" name="Shape 634"/>
            <p:cNvPicPr preferRelativeResize="0"/>
            <p:nvPr/>
          </p:nvPicPr>
          <p:blipFill>
            <a:blip r:embed="rId3">
              <a:alphaModFix/>
            </a:blip>
            <a:stretch>
              <a:fillRect/>
            </a:stretch>
          </p:blipFill>
          <p:spPr>
            <a:xfrm>
              <a:off x="275700" y="1955137"/>
              <a:ext cx="2064727" cy="1548186"/>
            </a:xfrm>
            <a:prstGeom prst="rect">
              <a:avLst/>
            </a:prstGeom>
            <a:noFill/>
            <a:ln>
              <a:noFill/>
            </a:ln>
          </p:spPr>
        </p:pic>
        <p:sp>
          <p:nvSpPr>
            <p:cNvPr id="635" name="Shape 635"/>
            <p:cNvSpPr txBox="1"/>
            <p:nvPr/>
          </p:nvSpPr>
          <p:spPr>
            <a:xfrm>
              <a:off x="-29100" y="3473006"/>
              <a:ext cx="2886000" cy="1234199"/>
            </a:xfrm>
            <a:prstGeom prst="rect">
              <a:avLst/>
            </a:prstGeom>
            <a:noFill/>
            <a:ln>
              <a:noFill/>
            </a:ln>
          </p:spPr>
          <p:txBody>
            <a:bodyPr lIns="91425" tIns="91425" rIns="91425" bIns="91425" anchor="t" anchorCtr="0">
              <a:noAutofit/>
            </a:bodyPr>
            <a:lstStyle/>
            <a:p>
              <a:pPr lvl="0" algn="ctr" rtl="0">
                <a:spcBef>
                  <a:spcPts val="0"/>
                </a:spcBef>
                <a:buNone/>
              </a:pPr>
              <a:r>
                <a:rPr lang="en" sz="2800" b="1"/>
                <a:t>Data Holder</a:t>
              </a:r>
            </a:p>
            <a:p>
              <a:pPr lvl="0" algn="ctr" rtl="0">
                <a:spcBef>
                  <a:spcPts val="0"/>
                </a:spcBef>
                <a:buNone/>
              </a:pPr>
              <a:r>
                <a:rPr lang="en" sz="2200"/>
                <a:t>EHR, Hospital,</a:t>
              </a:r>
            </a:p>
            <a:p>
              <a:pPr lvl="0" algn="ctr" rtl="0">
                <a:spcBef>
                  <a:spcPts val="0"/>
                </a:spcBef>
                <a:buNone/>
              </a:pPr>
              <a:r>
                <a:rPr lang="en" sz="2200"/>
                <a:t>Clinic, HIE,</a:t>
              </a:r>
            </a:p>
            <a:p>
              <a:pPr lvl="0" algn="ctr" rtl="0">
                <a:spcBef>
                  <a:spcPts val="0"/>
                </a:spcBef>
                <a:buNone/>
              </a:pPr>
              <a:r>
                <a:rPr lang="en" sz="2200"/>
                <a:t>Lab, Insurer, etc.</a:t>
              </a:r>
            </a:p>
          </p:txBody>
        </p:sp>
        <p:grpSp>
          <p:nvGrpSpPr>
            <p:cNvPr id="636" name="Shape 636"/>
            <p:cNvGrpSpPr/>
            <p:nvPr/>
          </p:nvGrpSpPr>
          <p:grpSpPr>
            <a:xfrm>
              <a:off x="6632035" y="1966088"/>
              <a:ext cx="2053824" cy="1422868"/>
              <a:chOff x="5554375" y="642350"/>
              <a:chExt cx="3294025" cy="2281700"/>
            </a:xfrm>
          </p:grpSpPr>
          <p:pic>
            <p:nvPicPr>
              <p:cNvPr id="637" name="Shape 637"/>
              <p:cNvPicPr preferRelativeResize="0"/>
              <p:nvPr/>
            </p:nvPicPr>
            <p:blipFill>
              <a:blip r:embed="rId4">
                <a:alphaModFix/>
              </a:blip>
              <a:stretch>
                <a:fillRect/>
              </a:stretch>
            </p:blipFill>
            <p:spPr>
              <a:xfrm>
                <a:off x="5554375" y="642350"/>
                <a:ext cx="1947126" cy="1857367"/>
              </a:xfrm>
              <a:prstGeom prst="rect">
                <a:avLst/>
              </a:prstGeom>
              <a:noFill/>
              <a:ln>
                <a:noFill/>
              </a:ln>
            </p:spPr>
          </p:pic>
          <p:pic>
            <p:nvPicPr>
              <p:cNvPr id="638" name="Shape 638"/>
              <p:cNvPicPr preferRelativeResize="0"/>
              <p:nvPr/>
            </p:nvPicPr>
            <p:blipFill>
              <a:blip r:embed="rId5">
                <a:alphaModFix/>
              </a:blip>
              <a:stretch>
                <a:fillRect/>
              </a:stretch>
            </p:blipFill>
            <p:spPr>
              <a:xfrm>
                <a:off x="6691625" y="1463325"/>
                <a:ext cx="2156775" cy="1460725"/>
              </a:xfrm>
              <a:prstGeom prst="rect">
                <a:avLst/>
              </a:prstGeom>
              <a:noFill/>
              <a:ln>
                <a:noFill/>
              </a:ln>
            </p:spPr>
          </p:pic>
        </p:grpSp>
        <p:sp>
          <p:nvSpPr>
            <p:cNvPr id="639" name="Shape 639"/>
            <p:cNvSpPr txBox="1"/>
            <p:nvPr/>
          </p:nvSpPr>
          <p:spPr>
            <a:xfrm>
              <a:off x="6327125" y="3484275"/>
              <a:ext cx="2738400" cy="1234199"/>
            </a:xfrm>
            <a:prstGeom prst="rect">
              <a:avLst/>
            </a:prstGeom>
            <a:noFill/>
            <a:ln>
              <a:noFill/>
            </a:ln>
          </p:spPr>
          <p:txBody>
            <a:bodyPr lIns="91425" tIns="91425" rIns="91425" bIns="91425" anchor="t" anchorCtr="0">
              <a:noAutofit/>
            </a:bodyPr>
            <a:lstStyle/>
            <a:p>
              <a:pPr lvl="0" algn="ctr" rtl="0">
                <a:spcBef>
                  <a:spcPts val="0"/>
                </a:spcBef>
                <a:buNone/>
              </a:pPr>
              <a:r>
                <a:rPr lang="en" sz="2800" b="1"/>
                <a:t>App</a:t>
              </a:r>
            </a:p>
            <a:p>
              <a:pPr lvl="0" algn="ctr" rtl="0">
                <a:spcBef>
                  <a:spcPts val="0"/>
                </a:spcBef>
                <a:buNone/>
              </a:pPr>
              <a:r>
                <a:rPr lang="en" sz="2200"/>
                <a:t>Decision support, visualization, eRx, pop health, etc.</a:t>
              </a:r>
            </a:p>
          </p:txBody>
        </p:sp>
      </p:grpSp>
      <p:grpSp>
        <p:nvGrpSpPr>
          <p:cNvPr id="640" name="Shape 640"/>
          <p:cNvGrpSpPr/>
          <p:nvPr/>
        </p:nvGrpSpPr>
        <p:grpSpPr>
          <a:xfrm>
            <a:off x="3093300" y="978018"/>
            <a:ext cx="2688900" cy="1589531"/>
            <a:chOff x="3169500" y="216018"/>
            <a:chExt cx="2688900" cy="1589531"/>
          </a:xfrm>
        </p:grpSpPr>
        <p:pic>
          <p:nvPicPr>
            <p:cNvPr id="641" name="Shape 641"/>
            <p:cNvPicPr preferRelativeResize="0"/>
            <p:nvPr/>
          </p:nvPicPr>
          <p:blipFill>
            <a:blip r:embed="rId6">
              <a:alphaModFix/>
            </a:blip>
            <a:stretch>
              <a:fillRect/>
            </a:stretch>
          </p:blipFill>
          <p:spPr>
            <a:xfrm>
              <a:off x="3775550" y="216018"/>
              <a:ext cx="1357190" cy="1289746"/>
            </a:xfrm>
            <a:prstGeom prst="rect">
              <a:avLst/>
            </a:prstGeom>
            <a:noFill/>
            <a:ln>
              <a:noFill/>
            </a:ln>
          </p:spPr>
        </p:pic>
        <p:sp>
          <p:nvSpPr>
            <p:cNvPr id="642" name="Shape 642"/>
            <p:cNvSpPr txBox="1"/>
            <p:nvPr/>
          </p:nvSpPr>
          <p:spPr>
            <a:xfrm>
              <a:off x="3169500" y="1397250"/>
              <a:ext cx="2688900" cy="408299"/>
            </a:xfrm>
            <a:prstGeom prst="rect">
              <a:avLst/>
            </a:prstGeom>
            <a:noFill/>
            <a:ln>
              <a:noFill/>
            </a:ln>
          </p:spPr>
          <p:txBody>
            <a:bodyPr lIns="91425" tIns="91425" rIns="91425" bIns="91425" anchor="t" anchorCtr="0">
              <a:noAutofit/>
            </a:bodyPr>
            <a:lstStyle/>
            <a:p>
              <a:pPr lvl="0" algn="ctr" rtl="0">
                <a:spcBef>
                  <a:spcPts val="0"/>
                </a:spcBef>
                <a:buNone/>
              </a:pPr>
              <a:r>
                <a:rPr lang="en" sz="2800" b="1"/>
                <a:t>User</a:t>
              </a:r>
              <a:r>
                <a:rPr lang="en" sz="2800" b="1" baseline="30000"/>
                <a:t>*</a:t>
              </a:r>
            </a:p>
          </p:txBody>
        </p:sp>
      </p:grpSp>
      <p:grpSp>
        <p:nvGrpSpPr>
          <p:cNvPr id="643" name="Shape 643"/>
          <p:cNvGrpSpPr/>
          <p:nvPr/>
        </p:nvGrpSpPr>
        <p:grpSpPr>
          <a:xfrm>
            <a:off x="2630800" y="2643524"/>
            <a:ext cx="3391499" cy="848100"/>
            <a:chOff x="2630800" y="2643524"/>
            <a:chExt cx="3391499" cy="848100"/>
          </a:xfrm>
        </p:grpSpPr>
        <p:sp>
          <p:nvSpPr>
            <p:cNvPr id="644" name="Shape 644"/>
            <p:cNvSpPr/>
            <p:nvPr/>
          </p:nvSpPr>
          <p:spPr>
            <a:xfrm rot="10800000">
              <a:off x="2630800" y="2643524"/>
              <a:ext cx="3391499" cy="848100"/>
            </a:xfrm>
            <a:prstGeom prst="curvedUpArrow">
              <a:avLst>
                <a:gd name="adj1" fmla="val 25000"/>
                <a:gd name="adj2" fmla="val 50000"/>
                <a:gd name="adj3" fmla="val 25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5" name="Shape 645"/>
            <p:cNvSpPr txBox="1"/>
            <p:nvPr/>
          </p:nvSpPr>
          <p:spPr>
            <a:xfrm>
              <a:off x="3626375" y="2736600"/>
              <a:ext cx="1645800" cy="307199"/>
            </a:xfrm>
            <a:prstGeom prst="rect">
              <a:avLst/>
            </a:prstGeom>
            <a:noFill/>
            <a:ln>
              <a:noFill/>
            </a:ln>
          </p:spPr>
          <p:txBody>
            <a:bodyPr lIns="91425" tIns="91425" rIns="91425" bIns="91425" anchor="ctr" anchorCtr="0">
              <a:noAutofit/>
            </a:bodyPr>
            <a:lstStyle/>
            <a:p>
              <a:pPr lvl="0" rtl="0">
                <a:spcBef>
                  <a:spcPts val="0"/>
                </a:spcBef>
                <a:buNone/>
              </a:pPr>
              <a:r>
                <a:rPr lang="en" sz="2000">
                  <a:latin typeface="Droid Sans Mono"/>
                  <a:ea typeface="Droid Sans Mono"/>
                  <a:cs typeface="Droid Sans Mono"/>
                  <a:sym typeface="Droid Sans Mono"/>
                </a:rPr>
                <a:t>Authorize</a:t>
              </a:r>
            </a:p>
          </p:txBody>
        </p:sp>
      </p:grpSp>
      <p:grpSp>
        <p:nvGrpSpPr>
          <p:cNvPr id="646" name="Shape 646"/>
          <p:cNvGrpSpPr/>
          <p:nvPr/>
        </p:nvGrpSpPr>
        <p:grpSpPr>
          <a:xfrm>
            <a:off x="2765600" y="4168837"/>
            <a:ext cx="3299700" cy="681149"/>
            <a:chOff x="2765600" y="4168837"/>
            <a:chExt cx="3299700" cy="681149"/>
          </a:xfrm>
        </p:grpSpPr>
        <p:sp>
          <p:nvSpPr>
            <p:cNvPr id="647" name="Shape 647"/>
            <p:cNvSpPr/>
            <p:nvPr/>
          </p:nvSpPr>
          <p:spPr>
            <a:xfrm>
              <a:off x="2765600" y="4168837"/>
              <a:ext cx="3299700" cy="202500"/>
            </a:xfrm>
            <a:prstGeom prst="lef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8" name="Shape 648"/>
            <p:cNvSpPr txBox="1"/>
            <p:nvPr/>
          </p:nvSpPr>
          <p:spPr>
            <a:xfrm>
              <a:off x="3220999" y="4542787"/>
              <a:ext cx="2309099" cy="307199"/>
            </a:xfrm>
            <a:prstGeom prst="rect">
              <a:avLst/>
            </a:prstGeom>
            <a:noFill/>
            <a:ln>
              <a:noFill/>
            </a:ln>
          </p:spPr>
          <p:txBody>
            <a:bodyPr lIns="91425" tIns="91425" rIns="91425" bIns="91425" anchor="ctr" anchorCtr="0">
              <a:noAutofit/>
            </a:bodyPr>
            <a:lstStyle/>
            <a:p>
              <a:pPr lvl="0" algn="ctr" rtl="0">
                <a:spcBef>
                  <a:spcPts val="0"/>
                </a:spcBef>
                <a:buNone/>
              </a:pPr>
              <a:r>
                <a:rPr lang="en" sz="2000">
                  <a:latin typeface="Droid Sans Mono"/>
                  <a:ea typeface="Droid Sans Mono"/>
                  <a:cs typeface="Droid Sans Mono"/>
                  <a:sym typeface="Droid Sans Mono"/>
                </a:rPr>
                <a:t>GET /ehr/data</a:t>
              </a:r>
            </a:p>
            <a:p>
              <a:pPr lvl="0" algn="ctr" rtl="0">
                <a:spcBef>
                  <a:spcPts val="0"/>
                </a:spcBef>
                <a:buNone/>
              </a:pPr>
              <a:r>
                <a:rPr lang="en" sz="2000">
                  <a:latin typeface="Droid Sans Mono"/>
                  <a:ea typeface="Droid Sans Mono"/>
                  <a:cs typeface="Droid Sans Mono"/>
                  <a:sym typeface="Droid Sans Mono"/>
                </a:rPr>
                <a:t>(etc.)</a:t>
              </a:r>
            </a:p>
          </p:txBody>
        </p:sp>
      </p:grpSp>
      <p:sp>
        <p:nvSpPr>
          <p:cNvPr id="649" name="Shape 649"/>
          <p:cNvSpPr txBox="1">
            <a:spLocks noGrp="1"/>
          </p:cNvSpPr>
          <p:nvPr>
            <p:ph type="title"/>
          </p:nvPr>
        </p:nvSpPr>
        <p:spPr>
          <a:xfrm>
            <a:off x="457200" y="205975"/>
            <a:ext cx="8608200" cy="857400"/>
          </a:xfrm>
          <a:prstGeom prst="rect">
            <a:avLst/>
          </a:prstGeom>
        </p:spPr>
        <p:txBody>
          <a:bodyPr lIns="91425" tIns="91425" rIns="91425" bIns="91425" anchor="b" anchorCtr="0">
            <a:noAutofit/>
          </a:bodyPr>
          <a:lstStyle/>
          <a:p>
            <a:pPr lvl="0" rtl="0">
              <a:spcBef>
                <a:spcPts val="0"/>
              </a:spcBef>
              <a:buNone/>
            </a:pPr>
            <a:r>
              <a:rPr lang="en"/>
              <a:t>OAuth 2 shines at "access delegation"</a:t>
            </a:r>
          </a:p>
        </p:txBody>
      </p:sp>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500"/>
                                        <p:tgtEl>
                                          <p:spTgt spid="6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43"/>
                                        </p:tgtEl>
                                        <p:attrNameLst>
                                          <p:attrName>style.visibility</p:attrName>
                                        </p:attrNameLst>
                                      </p:cBhvr>
                                      <p:to>
                                        <p:strVal val="visible"/>
                                      </p:to>
                                    </p:set>
                                    <p:animEffect transition="in" filter="fade">
                                      <p:cBhvr>
                                        <p:cTn id="12" dur="500"/>
                                        <p:tgtEl>
                                          <p:spTgt spid="64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46"/>
                                        </p:tgtEl>
                                        <p:attrNameLst>
                                          <p:attrName>style.visibility</p:attrName>
                                        </p:attrNameLst>
                                      </p:cBhvr>
                                      <p:to>
                                        <p:strVal val="visible"/>
                                      </p:to>
                                    </p:set>
                                    <p:animEffect transition="in" filter="fade">
                                      <p:cBhvr>
                                        <p:cTn id="17" dur="500"/>
                                        <p:tgtEl>
                                          <p:spTgt spid="6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OAuth 2 + OpenID Connect</a:t>
            </a:r>
          </a:p>
        </p:txBody>
      </p:sp>
      <p:sp>
        <p:nvSpPr>
          <p:cNvPr id="3" name="Text Placeholder 2"/>
          <p:cNvSpPr>
            <a:spLocks noGrp="1"/>
          </p:cNvSpPr>
          <p:nvPr>
            <p:ph type="body" idx="1"/>
          </p:nvPr>
        </p:nvSpPr>
        <p:spPr/>
        <p:txBody>
          <a:bodyPr/>
          <a:lstStyle/>
          <a:p>
            <a:r>
              <a:rPr lang="en-CA" dirty="0"/>
              <a:t>OAuth 2 + OpenID Connect</a:t>
            </a:r>
          </a:p>
          <a:p>
            <a:pPr lvl="1"/>
            <a:r>
              <a:rPr lang="en-CA" dirty="0"/>
              <a:t>User has control over what data app has access to</a:t>
            </a:r>
          </a:p>
          <a:p>
            <a:pPr lvl="1"/>
            <a:r>
              <a:rPr lang="en-CA" dirty="0"/>
              <a:t>Authorization and user authentication are separated</a:t>
            </a:r>
          </a:p>
          <a:p>
            <a:r>
              <a:rPr lang="en-CA" dirty="0"/>
              <a:t>Applications can be passed context </a:t>
            </a:r>
          </a:p>
          <a:p>
            <a:pPr lvl="1"/>
            <a:r>
              <a:rPr lang="en-CA" dirty="0"/>
              <a:t>Patient, Encounter, Location</a:t>
            </a:r>
          </a:p>
        </p:txBody>
      </p:sp>
    </p:spTree>
    <p:extLst>
      <p:ext uri="{BB962C8B-B14F-4D97-AF65-F5344CB8AC3E}">
        <p14:creationId xmlns:p14="http://schemas.microsoft.com/office/powerpoint/2010/main" val="30133767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Shape 57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dirty="0"/>
              <a:t>Quick demo of SMART</a:t>
            </a:r>
          </a:p>
        </p:txBody>
      </p:sp>
      <p:sp>
        <p:nvSpPr>
          <p:cNvPr id="572" name="Shape 572"/>
          <p:cNvSpPr txBox="1"/>
          <p:nvPr/>
        </p:nvSpPr>
        <p:spPr>
          <a:xfrm>
            <a:off x="73325" y="4973353"/>
            <a:ext cx="392100" cy="108899"/>
          </a:xfrm>
          <a:prstGeom prst="rect">
            <a:avLst/>
          </a:prstGeom>
          <a:noFill/>
          <a:ln>
            <a:noFill/>
          </a:ln>
        </p:spPr>
        <p:txBody>
          <a:bodyPr lIns="91425" tIns="45700" rIns="91425" bIns="45700" anchor="ctr" anchorCtr="0">
            <a:noAutofit/>
          </a:bodyPr>
          <a:lstStyle/>
          <a:p>
            <a:pPr lvl="0" rtl="0">
              <a:spcBef>
                <a:spcPts val="0"/>
              </a:spcBef>
              <a:buNone/>
            </a:pPr>
            <a:r>
              <a:rPr lang="en" sz="1000">
                <a:solidFill>
                  <a:srgbClr val="888888"/>
                </a:solidFill>
              </a:rPr>
              <a:t> </a:t>
            </a:r>
          </a:p>
        </p:txBody>
      </p:sp>
      <p:sp>
        <p:nvSpPr>
          <p:cNvPr id="573" name="Shape 573"/>
          <p:cNvSpPr txBox="1"/>
          <p:nvPr/>
        </p:nvSpPr>
        <p:spPr>
          <a:xfrm>
            <a:off x="409700" y="1630575"/>
            <a:ext cx="8460599" cy="2017199"/>
          </a:xfrm>
          <a:prstGeom prst="rect">
            <a:avLst/>
          </a:prstGeom>
          <a:noFill/>
          <a:ln>
            <a:noFill/>
          </a:ln>
        </p:spPr>
        <p:txBody>
          <a:bodyPr lIns="91425" tIns="91425" rIns="91425" bIns="91425" anchor="t" anchorCtr="0">
            <a:noAutofit/>
          </a:bodyPr>
          <a:lstStyle/>
          <a:p>
            <a:pPr lvl="0" rtl="0">
              <a:spcBef>
                <a:spcPts val="0"/>
              </a:spcBef>
              <a:buNone/>
            </a:pPr>
            <a:r>
              <a:rPr lang="en-CA" sz="4000" dirty="0">
                <a:hlinkClick r:id="rId3"/>
              </a:rPr>
              <a:t>SMART FHIR Starter</a:t>
            </a:r>
            <a:endParaRPr sz="2000" dirty="0"/>
          </a:p>
          <a:p>
            <a:pPr lvl="0" rtl="0">
              <a:spcBef>
                <a:spcPts val="0"/>
              </a:spcBef>
              <a:buNone/>
            </a:pPr>
            <a:br>
              <a:rPr lang="en" sz="2000" dirty="0"/>
            </a:br>
            <a:r>
              <a:rPr lang="en" sz="4000" u="sng" dirty="0">
                <a:solidFill>
                  <a:schemeClr val="hlink"/>
                </a:solidFill>
                <a:hlinkClick r:id="rId4"/>
              </a:rPr>
              <a:t>SMART App Gallery</a:t>
            </a:r>
            <a:endParaRPr lang="en" sz="4000" u="sng" dirty="0">
              <a:solidFill>
                <a:schemeClr val="hlink"/>
              </a:solidFill>
              <a:hlinkClick r:id="rId4"/>
            </a:endParaRPr>
          </a:p>
        </p:txBody>
      </p:sp>
      <p:grpSp>
        <p:nvGrpSpPr>
          <p:cNvPr id="574" name="Shape 574"/>
          <p:cNvGrpSpPr/>
          <p:nvPr/>
        </p:nvGrpSpPr>
        <p:grpSpPr>
          <a:xfrm>
            <a:off x="0" y="0"/>
            <a:ext cx="9144000" cy="362699"/>
            <a:chOff x="0" y="0"/>
            <a:chExt cx="9144000" cy="362699"/>
          </a:xfrm>
        </p:grpSpPr>
        <p:sp>
          <p:nvSpPr>
            <p:cNvPr id="575" name="Shape 575"/>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576" name="Shape 576"/>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21"/>
          </p:nvPr>
        </p:nvSpPr>
        <p:spPr>
          <a:xfrm>
            <a:off x="1485899" y="431997"/>
            <a:ext cx="6333672" cy="230832"/>
          </a:xfrm>
        </p:spPr>
        <p:txBody>
          <a:bodyPr/>
          <a:lstStyle/>
          <a:p>
            <a:r>
              <a:rPr lang="en-US" dirty="0"/>
              <a:t>Scalable, Patient-Centered Coordination Across Care Settings</a:t>
            </a:r>
          </a:p>
        </p:txBody>
      </p:sp>
      <p:sp>
        <p:nvSpPr>
          <p:cNvPr id="6" name="Text Placeholder 5"/>
          <p:cNvSpPr>
            <a:spLocks noGrp="1"/>
          </p:cNvSpPr>
          <p:nvPr>
            <p:ph type="body" sz="quarter" idx="22"/>
          </p:nvPr>
        </p:nvSpPr>
        <p:spPr/>
        <p:txBody>
          <a:bodyPr/>
          <a:lstStyle/>
          <a:p>
            <a:r>
              <a:rPr lang="en-US" dirty="0"/>
              <a:t>Crimson Care Management</a:t>
            </a:r>
          </a:p>
        </p:txBody>
      </p:sp>
      <p:sp>
        <p:nvSpPr>
          <p:cNvPr id="8" name="TextBox 7"/>
          <p:cNvSpPr txBox="1"/>
          <p:nvPr/>
        </p:nvSpPr>
        <p:spPr>
          <a:xfrm>
            <a:off x="1423375" y="691202"/>
            <a:ext cx="6154567" cy="283589"/>
          </a:xfrm>
          <a:prstGeom prst="rect">
            <a:avLst/>
          </a:prstGeom>
          <a:noFill/>
        </p:spPr>
        <p:txBody>
          <a:bodyPr wrap="square" lIns="48983" tIns="48983" rIns="48983" bIns="48983" rtlCol="0">
            <a:spAutoFit/>
          </a:bodyPr>
          <a:lstStyle/>
          <a:p>
            <a:pPr algn="ctr"/>
            <a:r>
              <a:rPr lang="en-US" sz="1200" dirty="0"/>
              <a:t>Crimson Care Management App</a:t>
            </a:r>
          </a:p>
        </p:txBody>
      </p:sp>
      <p:pic>
        <p:nvPicPr>
          <p:cNvPr id="20" name="Picture 4" descr="C:\Users\clemensk\Documents\CCM\developing collateral\CCM Executive Briefing\Pan Crimson demo screenshots\screenshot - care plan - 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72321" y="974791"/>
            <a:ext cx="3961868" cy="3228953"/>
          </a:xfrm>
          <a:prstGeom prst="rect">
            <a:avLst/>
          </a:prstGeom>
          <a:noFill/>
          <a:ln>
            <a:solidFill>
              <a:schemeClr val="accent1"/>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7" name="Line Callout 1 26"/>
          <p:cNvSpPr/>
          <p:nvPr/>
        </p:nvSpPr>
        <p:spPr bwMode="gray">
          <a:xfrm>
            <a:off x="5833224" y="1613913"/>
            <a:ext cx="1836403" cy="445171"/>
          </a:xfrm>
          <a:prstGeom prst="borderCallout1">
            <a:avLst>
              <a:gd name="adj1" fmla="val 18304"/>
              <a:gd name="adj2" fmla="val 144"/>
              <a:gd name="adj3" fmla="val 1383"/>
              <a:gd name="adj4" fmla="val -14886"/>
            </a:avLst>
          </a:prstGeom>
          <a:solidFill>
            <a:schemeClr val="bg2"/>
          </a:solidFill>
          <a:ln w="12700" cap="flat" cmpd="sng" algn="ctr">
            <a:solidFill>
              <a:schemeClr val="accent1"/>
            </a:solidFill>
            <a:prstDash val="solid"/>
            <a:miter lim="800000"/>
            <a:headEnd type="none" w="med" len="med"/>
            <a:tailEnd type="oval" w="sm" len="sm"/>
          </a:ln>
          <a:effectLst/>
        </p:spPr>
        <p:txBody>
          <a:bodyPr vert="horz" wrap="square" lIns="97967" tIns="48983" rIns="97967" bIns="48983" numCol="1" rtlCol="0" anchor="t" anchorCtr="0" compatLnSpc="1">
            <a:prstTxWarp prst="textNoShape">
              <a:avLst/>
            </a:prstTxWarp>
            <a:spAutoFit/>
          </a:bodyPr>
          <a:lstStyle/>
          <a:p>
            <a:pPr>
              <a:spcBef>
                <a:spcPts val="536"/>
              </a:spcBef>
            </a:pPr>
            <a:r>
              <a:rPr lang="en-US" sz="750" dirty="0"/>
              <a:t>Patient clinical information (including diagnoses, medications and allergies) automatically fed into EMR using FHIR</a:t>
            </a:r>
          </a:p>
        </p:txBody>
      </p:sp>
      <p:sp>
        <p:nvSpPr>
          <p:cNvPr id="28" name="Line Callout 1 27"/>
          <p:cNvSpPr/>
          <p:nvPr/>
        </p:nvSpPr>
        <p:spPr bwMode="gray">
          <a:xfrm>
            <a:off x="1423375" y="1379590"/>
            <a:ext cx="1318822" cy="445171"/>
          </a:xfrm>
          <a:prstGeom prst="borderCallout1">
            <a:avLst>
              <a:gd name="adj1" fmla="val 47507"/>
              <a:gd name="adj2" fmla="val 100353"/>
              <a:gd name="adj3" fmla="val 47030"/>
              <a:gd name="adj4" fmla="val 111341"/>
            </a:avLst>
          </a:prstGeom>
          <a:solidFill>
            <a:schemeClr val="bg2"/>
          </a:solidFill>
          <a:ln w="12700" cap="flat" cmpd="sng" algn="ctr">
            <a:solidFill>
              <a:schemeClr val="accent1"/>
            </a:solidFill>
            <a:prstDash val="solid"/>
            <a:miter lim="800000"/>
            <a:headEnd type="none" w="med" len="med"/>
            <a:tailEnd type="oval" w="sm" len="sm"/>
          </a:ln>
          <a:effectLst/>
        </p:spPr>
        <p:txBody>
          <a:bodyPr vert="horz" wrap="square" lIns="97967" tIns="48983" rIns="97967" bIns="48983" numCol="1" rtlCol="0" anchor="t" anchorCtr="0" compatLnSpc="1">
            <a:prstTxWarp prst="textNoShape">
              <a:avLst/>
            </a:prstTxWarp>
            <a:spAutoFit/>
          </a:bodyPr>
          <a:lstStyle/>
          <a:p>
            <a:pPr>
              <a:spcBef>
                <a:spcPts val="536"/>
              </a:spcBef>
            </a:pPr>
            <a:r>
              <a:rPr lang="en-US" sz="750" dirty="0"/>
              <a:t>Risk score updated as diagnoses pulled in from the EMR using FHIR</a:t>
            </a:r>
          </a:p>
        </p:txBody>
      </p:sp>
      <p:pic>
        <p:nvPicPr>
          <p:cNvPr id="29" name="Picture 28" descr="CCM Reporting One-Pager.pdf - Adobe Reader"/>
          <p:cNvPicPr>
            <a:picLocks noChangeAspect="1"/>
          </p:cNvPicPr>
          <p:nvPr/>
        </p:nvPicPr>
        <p:blipFill rotWithShape="1">
          <a:blip r:embed="rId4">
            <a:extLst>
              <a:ext uri="{28A0092B-C50C-407E-A947-70E740481C1C}">
                <a14:useLocalDpi xmlns:a14="http://schemas.microsoft.com/office/drawing/2010/main" val="0"/>
              </a:ext>
            </a:extLst>
          </a:blip>
          <a:srcRect l="19398" t="59565" r="56450" b="9954"/>
          <a:stretch/>
        </p:blipFill>
        <p:spPr>
          <a:xfrm>
            <a:off x="1604599" y="2879005"/>
            <a:ext cx="2275195" cy="1543897"/>
          </a:xfrm>
          <a:prstGeom prst="rect">
            <a:avLst/>
          </a:prstGeom>
        </p:spPr>
      </p:pic>
      <p:sp>
        <p:nvSpPr>
          <p:cNvPr id="30" name="Line Callout 1 29"/>
          <p:cNvSpPr/>
          <p:nvPr/>
        </p:nvSpPr>
        <p:spPr bwMode="gray">
          <a:xfrm>
            <a:off x="1423375" y="1934761"/>
            <a:ext cx="1318822" cy="445171"/>
          </a:xfrm>
          <a:prstGeom prst="borderCallout1">
            <a:avLst>
              <a:gd name="adj1" fmla="val 100133"/>
              <a:gd name="adj2" fmla="val 70638"/>
              <a:gd name="adj3" fmla="val 224311"/>
              <a:gd name="adj4" fmla="val 70896"/>
            </a:avLst>
          </a:prstGeom>
          <a:solidFill>
            <a:schemeClr val="bg2"/>
          </a:solidFill>
          <a:ln w="12700" cap="flat" cmpd="sng" algn="ctr">
            <a:solidFill>
              <a:schemeClr val="accent1"/>
            </a:solidFill>
            <a:prstDash val="solid"/>
            <a:miter lim="800000"/>
            <a:headEnd type="none" w="med" len="med"/>
            <a:tailEnd type="oval" w="sm" len="sm"/>
          </a:ln>
          <a:effectLst/>
        </p:spPr>
        <p:txBody>
          <a:bodyPr vert="horz" wrap="square" lIns="97967" tIns="48983" rIns="97967" bIns="48983" numCol="1" rtlCol="0" anchor="t" anchorCtr="0" compatLnSpc="1">
            <a:prstTxWarp prst="textNoShape">
              <a:avLst/>
            </a:prstTxWarp>
            <a:spAutoFit/>
          </a:bodyPr>
          <a:lstStyle/>
          <a:p>
            <a:pPr>
              <a:spcBef>
                <a:spcPts val="536"/>
              </a:spcBef>
            </a:pPr>
            <a:r>
              <a:rPr lang="en-US" sz="750" dirty="0"/>
              <a:t>Gaps in care presented to caregiver to view, act on, and update on completion</a:t>
            </a:r>
          </a:p>
        </p:txBody>
      </p:sp>
      <p:sp>
        <p:nvSpPr>
          <p:cNvPr id="31" name="Rectangle 30"/>
          <p:cNvSpPr/>
          <p:nvPr/>
        </p:nvSpPr>
        <p:spPr bwMode="gray">
          <a:xfrm>
            <a:off x="2664636" y="2772870"/>
            <a:ext cx="130628" cy="130628"/>
          </a:xfrm>
          <a:prstGeom prst="rect">
            <a:avLst/>
          </a:prstGeom>
          <a:solidFill>
            <a:schemeClr val="bg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t" anchorCtr="0" forceAA="0" compatLnSpc="1">
            <a:prstTxWarp prst="textNoShape">
              <a:avLst/>
            </a:prstTxWarp>
            <a:noAutofit/>
          </a:bodyPr>
          <a:lstStyle/>
          <a:p>
            <a:pPr algn="ctr">
              <a:spcBef>
                <a:spcPts val="536"/>
              </a:spcBef>
            </a:pPr>
            <a:endParaRPr lang="en-US" sz="1050" dirty="0" err="1">
              <a:solidFill>
                <a:schemeClr val="bg1"/>
              </a:solidFill>
            </a:endParaRPr>
          </a:p>
        </p:txBody>
      </p:sp>
      <p:sp>
        <p:nvSpPr>
          <p:cNvPr id="32" name="Freeform 31"/>
          <p:cNvSpPr>
            <a:spLocks noEditPoints="1"/>
          </p:cNvSpPr>
          <p:nvPr/>
        </p:nvSpPr>
        <p:spPr bwMode="auto">
          <a:xfrm>
            <a:off x="4073695" y="1231461"/>
            <a:ext cx="420065" cy="206977"/>
          </a:xfrm>
          <a:custGeom>
            <a:avLst/>
            <a:gdLst>
              <a:gd name="T0" fmla="*/ 685 w 1319"/>
              <a:gd name="T1" fmla="*/ 39 h 237"/>
              <a:gd name="T2" fmla="*/ 684 w 1319"/>
              <a:gd name="T3" fmla="*/ 48 h 237"/>
              <a:gd name="T4" fmla="*/ 686 w 1319"/>
              <a:gd name="T5" fmla="*/ 40 h 237"/>
              <a:gd name="T6" fmla="*/ 689 w 1319"/>
              <a:gd name="T7" fmla="*/ 38 h 237"/>
              <a:gd name="T8" fmla="*/ 1030 w 1319"/>
              <a:gd name="T9" fmla="*/ 43 h 237"/>
              <a:gd name="T10" fmla="*/ 1319 w 1319"/>
              <a:gd name="T11" fmla="*/ 126 h 237"/>
              <a:gd name="T12" fmla="*/ 1278 w 1319"/>
              <a:gd name="T13" fmla="*/ 85 h 237"/>
              <a:gd name="T14" fmla="*/ 1098 w 1319"/>
              <a:gd name="T15" fmla="*/ 53 h 237"/>
              <a:gd name="T16" fmla="*/ 927 w 1319"/>
              <a:gd name="T17" fmla="*/ 38 h 237"/>
              <a:gd name="T18" fmla="*/ 835 w 1319"/>
              <a:gd name="T19" fmla="*/ 36 h 237"/>
              <a:gd name="T20" fmla="*/ 809 w 1319"/>
              <a:gd name="T21" fmla="*/ 36 h 237"/>
              <a:gd name="T22" fmla="*/ 927 w 1319"/>
              <a:gd name="T23" fmla="*/ 39 h 237"/>
              <a:gd name="T24" fmla="*/ 906 w 1319"/>
              <a:gd name="T25" fmla="*/ 40 h 237"/>
              <a:gd name="T26" fmla="*/ 954 w 1319"/>
              <a:gd name="T27" fmla="*/ 43 h 237"/>
              <a:gd name="T28" fmla="*/ 718 w 1319"/>
              <a:gd name="T29" fmla="*/ 40 h 237"/>
              <a:gd name="T30" fmla="*/ 1084 w 1319"/>
              <a:gd name="T31" fmla="*/ 57 h 237"/>
              <a:gd name="T32" fmla="*/ 954 w 1319"/>
              <a:gd name="T33" fmla="*/ 48 h 237"/>
              <a:gd name="T34" fmla="*/ 688 w 1319"/>
              <a:gd name="T35" fmla="*/ 45 h 237"/>
              <a:gd name="T36" fmla="*/ 692 w 1319"/>
              <a:gd name="T37" fmla="*/ 45 h 237"/>
              <a:gd name="T38" fmla="*/ 941 w 1319"/>
              <a:gd name="T39" fmla="*/ 49 h 237"/>
              <a:gd name="T40" fmla="*/ 1142 w 1319"/>
              <a:gd name="T41" fmla="*/ 69 h 237"/>
              <a:gd name="T42" fmla="*/ 1291 w 1319"/>
              <a:gd name="T43" fmla="*/ 105 h 237"/>
              <a:gd name="T44" fmla="*/ 1300 w 1319"/>
              <a:gd name="T45" fmla="*/ 134 h 237"/>
              <a:gd name="T46" fmla="*/ 1171 w 1319"/>
              <a:gd name="T47" fmla="*/ 185 h 237"/>
              <a:gd name="T48" fmla="*/ 765 w 1319"/>
              <a:gd name="T49" fmla="*/ 221 h 237"/>
              <a:gd name="T50" fmla="*/ 244 w 1319"/>
              <a:gd name="T51" fmla="*/ 206 h 237"/>
              <a:gd name="T52" fmla="*/ 14 w 1319"/>
              <a:gd name="T53" fmla="*/ 149 h 237"/>
              <a:gd name="T54" fmla="*/ 350 w 1319"/>
              <a:gd name="T55" fmla="*/ 42 h 237"/>
              <a:gd name="T56" fmla="*/ 774 w 1319"/>
              <a:gd name="T57" fmla="*/ 16 h 237"/>
              <a:gd name="T58" fmla="*/ 1123 w 1319"/>
              <a:gd name="T59" fmla="*/ 36 h 237"/>
              <a:gd name="T60" fmla="*/ 1130 w 1319"/>
              <a:gd name="T61" fmla="*/ 38 h 237"/>
              <a:gd name="T62" fmla="*/ 1137 w 1319"/>
              <a:gd name="T63" fmla="*/ 38 h 237"/>
              <a:gd name="T64" fmla="*/ 1144 w 1319"/>
              <a:gd name="T65" fmla="*/ 33 h 237"/>
              <a:gd name="T66" fmla="*/ 1143 w 1319"/>
              <a:gd name="T67" fmla="*/ 25 h 237"/>
              <a:gd name="T68" fmla="*/ 1137 w 1319"/>
              <a:gd name="T69" fmla="*/ 20 h 237"/>
              <a:gd name="T70" fmla="*/ 1131 w 1319"/>
              <a:gd name="T71" fmla="*/ 19 h 237"/>
              <a:gd name="T72" fmla="*/ 1122 w 1319"/>
              <a:gd name="T73" fmla="*/ 19 h 237"/>
              <a:gd name="T74" fmla="*/ 920 w 1319"/>
              <a:gd name="T75" fmla="*/ 2 h 237"/>
              <a:gd name="T76" fmla="*/ 750 w 1319"/>
              <a:gd name="T77" fmla="*/ 1 h 237"/>
              <a:gd name="T78" fmla="*/ 385 w 1319"/>
              <a:gd name="T79" fmla="*/ 23 h 237"/>
              <a:gd name="T80" fmla="*/ 65 w 1319"/>
              <a:gd name="T81" fmla="*/ 94 h 237"/>
              <a:gd name="T82" fmla="*/ 7 w 1319"/>
              <a:gd name="T83" fmla="*/ 168 h 237"/>
              <a:gd name="T84" fmla="*/ 158 w 1319"/>
              <a:gd name="T85" fmla="*/ 212 h 237"/>
              <a:gd name="T86" fmla="*/ 992 w 1319"/>
              <a:gd name="T87" fmla="*/ 223 h 237"/>
              <a:gd name="T88" fmla="*/ 1284 w 1319"/>
              <a:gd name="T89" fmla="*/ 161 h 237"/>
              <a:gd name="T90" fmla="*/ 1319 w 1319"/>
              <a:gd name="T91" fmla="*/ 126 h 237"/>
              <a:gd name="T92" fmla="*/ 985 w 1319"/>
              <a:gd name="T93" fmla="*/ 52 h 237"/>
              <a:gd name="T94" fmla="*/ 688 w 1319"/>
              <a:gd name="T95" fmla="*/ 44 h 237"/>
              <a:gd name="T96" fmla="*/ 1041 w 1319"/>
              <a:gd name="T97" fmla="*/ 46 h 237"/>
              <a:gd name="T98" fmla="*/ 688 w 1319"/>
              <a:gd name="T99" fmla="*/ 45 h 237"/>
              <a:gd name="T100" fmla="*/ 1270 w 1319"/>
              <a:gd name="T101" fmla="*/ 96 h 237"/>
              <a:gd name="T102" fmla="*/ 688 w 1319"/>
              <a:gd name="T103" fmla="*/ 46 h 237"/>
              <a:gd name="T104" fmla="*/ 769 w 1319"/>
              <a:gd name="T105" fmla="*/ 37 h 237"/>
              <a:gd name="T106" fmla="*/ 926 w 1319"/>
              <a:gd name="T107" fmla="*/ 46 h 237"/>
              <a:gd name="T108" fmla="*/ 986 w 1319"/>
              <a:gd name="T109" fmla="*/ 52 h 237"/>
              <a:gd name="T110" fmla="*/ 687 w 1319"/>
              <a:gd name="T111" fmla="*/ 41 h 237"/>
              <a:gd name="T112" fmla="*/ 689 w 1319"/>
              <a:gd name="T113" fmla="*/ 38 h 237"/>
              <a:gd name="T114" fmla="*/ 689 w 1319"/>
              <a:gd name="T115" fmla="*/ 45 h 237"/>
              <a:gd name="T116" fmla="*/ 688 w 1319"/>
              <a:gd name="T117" fmla="*/ 41 h 237"/>
              <a:gd name="T118" fmla="*/ 689 w 1319"/>
              <a:gd name="T119" fmla="*/ 4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19" h="237">
                <a:moveTo>
                  <a:pt x="686" y="40"/>
                </a:moveTo>
                <a:cubicBezTo>
                  <a:pt x="686" y="40"/>
                  <a:pt x="686" y="40"/>
                  <a:pt x="686" y="40"/>
                </a:cubicBezTo>
                <a:cubicBezTo>
                  <a:pt x="686" y="40"/>
                  <a:pt x="685" y="40"/>
                  <a:pt x="684" y="40"/>
                </a:cubicBezTo>
                <a:cubicBezTo>
                  <a:pt x="684" y="40"/>
                  <a:pt x="684" y="40"/>
                  <a:pt x="684" y="40"/>
                </a:cubicBezTo>
                <a:cubicBezTo>
                  <a:pt x="684" y="40"/>
                  <a:pt x="684" y="40"/>
                  <a:pt x="683" y="40"/>
                </a:cubicBezTo>
                <a:cubicBezTo>
                  <a:pt x="684" y="39"/>
                  <a:pt x="685" y="40"/>
                  <a:pt x="685" y="39"/>
                </a:cubicBezTo>
                <a:cubicBezTo>
                  <a:pt x="685" y="39"/>
                  <a:pt x="685" y="39"/>
                  <a:pt x="685" y="39"/>
                </a:cubicBezTo>
                <a:cubicBezTo>
                  <a:pt x="686" y="39"/>
                  <a:pt x="687" y="39"/>
                  <a:pt x="688" y="39"/>
                </a:cubicBezTo>
                <a:cubicBezTo>
                  <a:pt x="687" y="40"/>
                  <a:pt x="686" y="39"/>
                  <a:pt x="686" y="40"/>
                </a:cubicBezTo>
                <a:close/>
                <a:moveTo>
                  <a:pt x="684" y="48"/>
                </a:moveTo>
                <a:cubicBezTo>
                  <a:pt x="685" y="48"/>
                  <a:pt x="685" y="48"/>
                  <a:pt x="685" y="48"/>
                </a:cubicBezTo>
                <a:cubicBezTo>
                  <a:pt x="685" y="48"/>
                  <a:pt x="684" y="48"/>
                  <a:pt x="684" y="48"/>
                </a:cubicBezTo>
                <a:close/>
                <a:moveTo>
                  <a:pt x="685" y="46"/>
                </a:moveTo>
                <a:cubicBezTo>
                  <a:pt x="685" y="46"/>
                  <a:pt x="685" y="46"/>
                  <a:pt x="685" y="46"/>
                </a:cubicBezTo>
                <a:cubicBezTo>
                  <a:pt x="685" y="46"/>
                  <a:pt x="685" y="46"/>
                  <a:pt x="685" y="46"/>
                </a:cubicBezTo>
                <a:close/>
                <a:moveTo>
                  <a:pt x="686" y="40"/>
                </a:moveTo>
                <a:cubicBezTo>
                  <a:pt x="686" y="40"/>
                  <a:pt x="687" y="40"/>
                  <a:pt x="687" y="40"/>
                </a:cubicBezTo>
                <a:cubicBezTo>
                  <a:pt x="686" y="40"/>
                  <a:pt x="686" y="40"/>
                  <a:pt x="686" y="40"/>
                </a:cubicBezTo>
                <a:cubicBezTo>
                  <a:pt x="686" y="40"/>
                  <a:pt x="686" y="40"/>
                  <a:pt x="686" y="40"/>
                </a:cubicBezTo>
                <a:close/>
                <a:moveTo>
                  <a:pt x="686" y="43"/>
                </a:moveTo>
                <a:cubicBezTo>
                  <a:pt x="686" y="44"/>
                  <a:pt x="686" y="43"/>
                  <a:pt x="686" y="43"/>
                </a:cubicBezTo>
                <a:close/>
                <a:moveTo>
                  <a:pt x="689" y="38"/>
                </a:moveTo>
                <a:cubicBezTo>
                  <a:pt x="688" y="38"/>
                  <a:pt x="688" y="38"/>
                  <a:pt x="688" y="39"/>
                </a:cubicBezTo>
                <a:cubicBezTo>
                  <a:pt x="688" y="39"/>
                  <a:pt x="689" y="39"/>
                  <a:pt x="689" y="38"/>
                </a:cubicBezTo>
                <a:close/>
                <a:moveTo>
                  <a:pt x="685" y="46"/>
                </a:moveTo>
                <a:cubicBezTo>
                  <a:pt x="685" y="46"/>
                  <a:pt x="685" y="46"/>
                  <a:pt x="685" y="46"/>
                </a:cubicBezTo>
                <a:close/>
                <a:moveTo>
                  <a:pt x="685" y="45"/>
                </a:moveTo>
                <a:cubicBezTo>
                  <a:pt x="685" y="45"/>
                  <a:pt x="685" y="45"/>
                  <a:pt x="685" y="45"/>
                </a:cubicBezTo>
                <a:cubicBezTo>
                  <a:pt x="685" y="45"/>
                  <a:pt x="685" y="45"/>
                  <a:pt x="685" y="45"/>
                </a:cubicBezTo>
                <a:close/>
                <a:moveTo>
                  <a:pt x="1030" y="43"/>
                </a:moveTo>
                <a:cubicBezTo>
                  <a:pt x="1023" y="42"/>
                  <a:pt x="1012" y="41"/>
                  <a:pt x="1009" y="41"/>
                </a:cubicBezTo>
                <a:cubicBezTo>
                  <a:pt x="1019" y="42"/>
                  <a:pt x="1026" y="43"/>
                  <a:pt x="1030" y="43"/>
                </a:cubicBezTo>
                <a:close/>
                <a:moveTo>
                  <a:pt x="1122" y="54"/>
                </a:moveTo>
                <a:cubicBezTo>
                  <a:pt x="1109" y="53"/>
                  <a:pt x="1109" y="53"/>
                  <a:pt x="1109" y="53"/>
                </a:cubicBezTo>
                <a:cubicBezTo>
                  <a:pt x="1108" y="53"/>
                  <a:pt x="1118" y="54"/>
                  <a:pt x="1122" y="54"/>
                </a:cubicBezTo>
                <a:close/>
                <a:moveTo>
                  <a:pt x="1319" y="126"/>
                </a:moveTo>
                <a:cubicBezTo>
                  <a:pt x="1319" y="125"/>
                  <a:pt x="1319" y="125"/>
                  <a:pt x="1319" y="125"/>
                </a:cubicBezTo>
                <a:cubicBezTo>
                  <a:pt x="1319" y="124"/>
                  <a:pt x="1319" y="124"/>
                  <a:pt x="1319" y="124"/>
                </a:cubicBezTo>
                <a:cubicBezTo>
                  <a:pt x="1319" y="118"/>
                  <a:pt x="1316" y="112"/>
                  <a:pt x="1313" y="108"/>
                </a:cubicBezTo>
                <a:cubicBezTo>
                  <a:pt x="1309" y="103"/>
                  <a:pt x="1305" y="100"/>
                  <a:pt x="1301" y="97"/>
                </a:cubicBezTo>
                <a:cubicBezTo>
                  <a:pt x="1293" y="91"/>
                  <a:pt x="1285" y="88"/>
                  <a:pt x="1279" y="86"/>
                </a:cubicBezTo>
                <a:cubicBezTo>
                  <a:pt x="1280" y="86"/>
                  <a:pt x="1280" y="86"/>
                  <a:pt x="1278" y="85"/>
                </a:cubicBezTo>
                <a:cubicBezTo>
                  <a:pt x="1272" y="83"/>
                  <a:pt x="1269" y="82"/>
                  <a:pt x="1262" y="80"/>
                </a:cubicBezTo>
                <a:cubicBezTo>
                  <a:pt x="1239" y="73"/>
                  <a:pt x="1219" y="70"/>
                  <a:pt x="1199" y="67"/>
                </a:cubicBezTo>
                <a:cubicBezTo>
                  <a:pt x="1180" y="64"/>
                  <a:pt x="1162" y="61"/>
                  <a:pt x="1142" y="58"/>
                </a:cubicBezTo>
                <a:cubicBezTo>
                  <a:pt x="1137" y="58"/>
                  <a:pt x="1123" y="55"/>
                  <a:pt x="1119" y="55"/>
                </a:cubicBezTo>
                <a:cubicBezTo>
                  <a:pt x="1126" y="56"/>
                  <a:pt x="1135" y="57"/>
                  <a:pt x="1134" y="57"/>
                </a:cubicBezTo>
                <a:cubicBezTo>
                  <a:pt x="1122" y="56"/>
                  <a:pt x="1106" y="54"/>
                  <a:pt x="1098" y="53"/>
                </a:cubicBezTo>
                <a:cubicBezTo>
                  <a:pt x="1083" y="51"/>
                  <a:pt x="1076" y="50"/>
                  <a:pt x="1062" y="49"/>
                </a:cubicBezTo>
                <a:cubicBezTo>
                  <a:pt x="1059" y="48"/>
                  <a:pt x="1065" y="49"/>
                  <a:pt x="1058" y="48"/>
                </a:cubicBezTo>
                <a:cubicBezTo>
                  <a:pt x="1037" y="46"/>
                  <a:pt x="1027" y="45"/>
                  <a:pt x="1008" y="43"/>
                </a:cubicBezTo>
                <a:cubicBezTo>
                  <a:pt x="1003" y="43"/>
                  <a:pt x="980" y="41"/>
                  <a:pt x="974" y="41"/>
                </a:cubicBezTo>
                <a:cubicBezTo>
                  <a:pt x="968" y="40"/>
                  <a:pt x="980" y="41"/>
                  <a:pt x="975" y="41"/>
                </a:cubicBezTo>
                <a:cubicBezTo>
                  <a:pt x="927" y="38"/>
                  <a:pt x="927" y="38"/>
                  <a:pt x="927" y="38"/>
                </a:cubicBezTo>
                <a:cubicBezTo>
                  <a:pt x="923" y="38"/>
                  <a:pt x="920" y="38"/>
                  <a:pt x="914" y="38"/>
                </a:cubicBezTo>
                <a:cubicBezTo>
                  <a:pt x="909" y="37"/>
                  <a:pt x="915" y="37"/>
                  <a:pt x="908" y="37"/>
                </a:cubicBezTo>
                <a:cubicBezTo>
                  <a:pt x="902" y="37"/>
                  <a:pt x="913" y="38"/>
                  <a:pt x="912" y="38"/>
                </a:cubicBezTo>
                <a:cubicBezTo>
                  <a:pt x="903" y="37"/>
                  <a:pt x="905" y="38"/>
                  <a:pt x="900" y="38"/>
                </a:cubicBezTo>
                <a:cubicBezTo>
                  <a:pt x="888" y="37"/>
                  <a:pt x="880" y="37"/>
                  <a:pt x="869" y="37"/>
                </a:cubicBezTo>
                <a:cubicBezTo>
                  <a:pt x="835" y="36"/>
                  <a:pt x="835" y="36"/>
                  <a:pt x="835" y="36"/>
                </a:cubicBezTo>
                <a:cubicBezTo>
                  <a:pt x="811" y="36"/>
                  <a:pt x="811" y="36"/>
                  <a:pt x="811" y="36"/>
                </a:cubicBezTo>
                <a:cubicBezTo>
                  <a:pt x="786" y="36"/>
                  <a:pt x="786" y="36"/>
                  <a:pt x="786" y="36"/>
                </a:cubicBezTo>
                <a:cubicBezTo>
                  <a:pt x="781" y="36"/>
                  <a:pt x="790" y="36"/>
                  <a:pt x="782" y="36"/>
                </a:cubicBezTo>
                <a:cubicBezTo>
                  <a:pt x="749" y="36"/>
                  <a:pt x="716" y="37"/>
                  <a:pt x="692" y="38"/>
                </a:cubicBezTo>
                <a:cubicBezTo>
                  <a:pt x="729" y="36"/>
                  <a:pt x="757" y="36"/>
                  <a:pt x="790" y="36"/>
                </a:cubicBezTo>
                <a:cubicBezTo>
                  <a:pt x="795" y="36"/>
                  <a:pt x="804" y="36"/>
                  <a:pt x="809" y="36"/>
                </a:cubicBezTo>
                <a:cubicBezTo>
                  <a:pt x="811" y="36"/>
                  <a:pt x="804" y="36"/>
                  <a:pt x="811" y="36"/>
                </a:cubicBezTo>
                <a:cubicBezTo>
                  <a:pt x="818" y="36"/>
                  <a:pt x="818" y="36"/>
                  <a:pt x="818" y="36"/>
                </a:cubicBezTo>
                <a:cubicBezTo>
                  <a:pt x="814" y="36"/>
                  <a:pt x="821" y="36"/>
                  <a:pt x="823" y="37"/>
                </a:cubicBezTo>
                <a:cubicBezTo>
                  <a:pt x="851" y="37"/>
                  <a:pt x="873" y="37"/>
                  <a:pt x="898" y="38"/>
                </a:cubicBezTo>
                <a:cubicBezTo>
                  <a:pt x="902" y="38"/>
                  <a:pt x="894" y="38"/>
                  <a:pt x="900" y="38"/>
                </a:cubicBezTo>
                <a:cubicBezTo>
                  <a:pt x="927" y="39"/>
                  <a:pt x="927" y="39"/>
                  <a:pt x="927" y="39"/>
                </a:cubicBezTo>
                <a:cubicBezTo>
                  <a:pt x="930" y="40"/>
                  <a:pt x="937" y="40"/>
                  <a:pt x="933" y="40"/>
                </a:cubicBezTo>
                <a:cubicBezTo>
                  <a:pt x="901" y="38"/>
                  <a:pt x="856" y="37"/>
                  <a:pt x="817" y="37"/>
                </a:cubicBezTo>
                <a:cubicBezTo>
                  <a:pt x="806" y="37"/>
                  <a:pt x="793" y="37"/>
                  <a:pt x="787" y="37"/>
                </a:cubicBezTo>
                <a:cubicBezTo>
                  <a:pt x="804" y="37"/>
                  <a:pt x="818" y="37"/>
                  <a:pt x="833" y="38"/>
                </a:cubicBezTo>
                <a:cubicBezTo>
                  <a:pt x="853" y="38"/>
                  <a:pt x="874" y="38"/>
                  <a:pt x="893" y="39"/>
                </a:cubicBezTo>
                <a:cubicBezTo>
                  <a:pt x="906" y="40"/>
                  <a:pt x="906" y="40"/>
                  <a:pt x="906" y="40"/>
                </a:cubicBezTo>
                <a:cubicBezTo>
                  <a:pt x="920" y="40"/>
                  <a:pt x="920" y="40"/>
                  <a:pt x="920" y="40"/>
                </a:cubicBezTo>
                <a:cubicBezTo>
                  <a:pt x="929" y="41"/>
                  <a:pt x="929" y="41"/>
                  <a:pt x="929" y="41"/>
                </a:cubicBezTo>
                <a:cubicBezTo>
                  <a:pt x="937" y="41"/>
                  <a:pt x="944" y="41"/>
                  <a:pt x="953" y="42"/>
                </a:cubicBezTo>
                <a:cubicBezTo>
                  <a:pt x="968" y="43"/>
                  <a:pt x="983" y="44"/>
                  <a:pt x="999" y="46"/>
                </a:cubicBezTo>
                <a:cubicBezTo>
                  <a:pt x="1002" y="46"/>
                  <a:pt x="1001" y="46"/>
                  <a:pt x="997" y="46"/>
                </a:cubicBezTo>
                <a:cubicBezTo>
                  <a:pt x="977" y="44"/>
                  <a:pt x="974" y="44"/>
                  <a:pt x="954" y="43"/>
                </a:cubicBezTo>
                <a:cubicBezTo>
                  <a:pt x="956" y="43"/>
                  <a:pt x="958" y="43"/>
                  <a:pt x="957" y="43"/>
                </a:cubicBezTo>
                <a:cubicBezTo>
                  <a:pt x="951" y="43"/>
                  <a:pt x="949" y="42"/>
                  <a:pt x="945" y="42"/>
                </a:cubicBezTo>
                <a:cubicBezTo>
                  <a:pt x="960" y="43"/>
                  <a:pt x="958" y="43"/>
                  <a:pt x="953" y="43"/>
                </a:cubicBezTo>
                <a:cubicBezTo>
                  <a:pt x="916" y="41"/>
                  <a:pt x="870" y="39"/>
                  <a:pt x="840" y="39"/>
                </a:cubicBezTo>
                <a:cubicBezTo>
                  <a:pt x="836" y="39"/>
                  <a:pt x="834" y="39"/>
                  <a:pt x="829" y="39"/>
                </a:cubicBezTo>
                <a:cubicBezTo>
                  <a:pt x="794" y="38"/>
                  <a:pt x="755" y="38"/>
                  <a:pt x="718" y="40"/>
                </a:cubicBezTo>
                <a:cubicBezTo>
                  <a:pt x="761" y="39"/>
                  <a:pt x="805" y="38"/>
                  <a:pt x="854" y="39"/>
                </a:cubicBezTo>
                <a:cubicBezTo>
                  <a:pt x="856" y="39"/>
                  <a:pt x="854" y="39"/>
                  <a:pt x="859" y="40"/>
                </a:cubicBezTo>
                <a:cubicBezTo>
                  <a:pt x="880" y="40"/>
                  <a:pt x="904" y="41"/>
                  <a:pt x="920" y="42"/>
                </a:cubicBezTo>
                <a:cubicBezTo>
                  <a:pt x="941" y="44"/>
                  <a:pt x="941" y="44"/>
                  <a:pt x="941" y="44"/>
                </a:cubicBezTo>
                <a:cubicBezTo>
                  <a:pt x="993" y="47"/>
                  <a:pt x="1030" y="51"/>
                  <a:pt x="1079" y="57"/>
                </a:cubicBezTo>
                <a:cubicBezTo>
                  <a:pt x="1079" y="57"/>
                  <a:pt x="1082" y="57"/>
                  <a:pt x="1084" y="57"/>
                </a:cubicBezTo>
                <a:cubicBezTo>
                  <a:pt x="1073" y="57"/>
                  <a:pt x="1073" y="57"/>
                  <a:pt x="1073" y="57"/>
                </a:cubicBezTo>
                <a:cubicBezTo>
                  <a:pt x="1049" y="54"/>
                  <a:pt x="1049" y="54"/>
                  <a:pt x="1049" y="54"/>
                </a:cubicBezTo>
                <a:cubicBezTo>
                  <a:pt x="1008" y="50"/>
                  <a:pt x="950" y="45"/>
                  <a:pt x="898" y="43"/>
                </a:cubicBezTo>
                <a:cubicBezTo>
                  <a:pt x="892" y="43"/>
                  <a:pt x="897" y="43"/>
                  <a:pt x="901" y="44"/>
                </a:cubicBezTo>
                <a:cubicBezTo>
                  <a:pt x="926" y="45"/>
                  <a:pt x="948" y="46"/>
                  <a:pt x="975" y="48"/>
                </a:cubicBezTo>
                <a:cubicBezTo>
                  <a:pt x="984" y="50"/>
                  <a:pt x="974" y="49"/>
                  <a:pt x="954" y="48"/>
                </a:cubicBezTo>
                <a:cubicBezTo>
                  <a:pt x="937" y="47"/>
                  <a:pt x="914" y="45"/>
                  <a:pt x="893" y="45"/>
                </a:cubicBezTo>
                <a:cubicBezTo>
                  <a:pt x="871" y="44"/>
                  <a:pt x="851" y="43"/>
                  <a:pt x="841" y="43"/>
                </a:cubicBezTo>
                <a:cubicBezTo>
                  <a:pt x="791" y="42"/>
                  <a:pt x="742" y="43"/>
                  <a:pt x="693" y="45"/>
                </a:cubicBezTo>
                <a:cubicBezTo>
                  <a:pt x="689" y="45"/>
                  <a:pt x="689" y="45"/>
                  <a:pt x="689" y="45"/>
                </a:cubicBezTo>
                <a:cubicBezTo>
                  <a:pt x="689" y="45"/>
                  <a:pt x="689" y="45"/>
                  <a:pt x="689" y="45"/>
                </a:cubicBezTo>
                <a:cubicBezTo>
                  <a:pt x="688" y="45"/>
                  <a:pt x="688" y="45"/>
                  <a:pt x="688" y="45"/>
                </a:cubicBezTo>
                <a:cubicBezTo>
                  <a:pt x="686" y="45"/>
                  <a:pt x="686" y="45"/>
                  <a:pt x="686" y="45"/>
                </a:cubicBezTo>
                <a:cubicBezTo>
                  <a:pt x="686" y="45"/>
                  <a:pt x="687" y="45"/>
                  <a:pt x="688" y="45"/>
                </a:cubicBezTo>
                <a:cubicBezTo>
                  <a:pt x="689" y="45"/>
                  <a:pt x="689" y="45"/>
                  <a:pt x="689" y="45"/>
                </a:cubicBezTo>
                <a:cubicBezTo>
                  <a:pt x="689" y="45"/>
                  <a:pt x="689" y="45"/>
                  <a:pt x="689" y="45"/>
                </a:cubicBezTo>
                <a:cubicBezTo>
                  <a:pt x="689" y="45"/>
                  <a:pt x="689" y="45"/>
                  <a:pt x="689" y="45"/>
                </a:cubicBezTo>
                <a:cubicBezTo>
                  <a:pt x="692" y="45"/>
                  <a:pt x="692" y="45"/>
                  <a:pt x="692" y="45"/>
                </a:cubicBezTo>
                <a:cubicBezTo>
                  <a:pt x="701" y="45"/>
                  <a:pt x="701" y="45"/>
                  <a:pt x="701" y="45"/>
                </a:cubicBezTo>
                <a:cubicBezTo>
                  <a:pt x="701" y="45"/>
                  <a:pt x="703" y="44"/>
                  <a:pt x="707" y="44"/>
                </a:cubicBezTo>
                <a:cubicBezTo>
                  <a:pt x="756" y="43"/>
                  <a:pt x="811" y="43"/>
                  <a:pt x="855" y="43"/>
                </a:cubicBezTo>
                <a:cubicBezTo>
                  <a:pt x="873" y="44"/>
                  <a:pt x="908" y="45"/>
                  <a:pt x="926" y="47"/>
                </a:cubicBezTo>
                <a:cubicBezTo>
                  <a:pt x="922" y="47"/>
                  <a:pt x="907" y="46"/>
                  <a:pt x="888" y="46"/>
                </a:cubicBezTo>
                <a:cubicBezTo>
                  <a:pt x="907" y="46"/>
                  <a:pt x="925" y="48"/>
                  <a:pt x="941" y="49"/>
                </a:cubicBezTo>
                <a:cubicBezTo>
                  <a:pt x="955" y="49"/>
                  <a:pt x="978" y="51"/>
                  <a:pt x="985" y="52"/>
                </a:cubicBezTo>
                <a:cubicBezTo>
                  <a:pt x="986" y="52"/>
                  <a:pt x="984" y="52"/>
                  <a:pt x="985" y="52"/>
                </a:cubicBezTo>
                <a:cubicBezTo>
                  <a:pt x="986" y="52"/>
                  <a:pt x="996" y="53"/>
                  <a:pt x="997" y="53"/>
                </a:cubicBezTo>
                <a:cubicBezTo>
                  <a:pt x="1004" y="53"/>
                  <a:pt x="1003" y="53"/>
                  <a:pt x="1011" y="54"/>
                </a:cubicBezTo>
                <a:cubicBezTo>
                  <a:pt x="1022" y="55"/>
                  <a:pt x="1022" y="55"/>
                  <a:pt x="1029" y="56"/>
                </a:cubicBezTo>
                <a:cubicBezTo>
                  <a:pt x="1067" y="59"/>
                  <a:pt x="1104" y="64"/>
                  <a:pt x="1142" y="69"/>
                </a:cubicBezTo>
                <a:cubicBezTo>
                  <a:pt x="1154" y="71"/>
                  <a:pt x="1154" y="71"/>
                  <a:pt x="1154" y="71"/>
                </a:cubicBezTo>
                <a:cubicBezTo>
                  <a:pt x="1158" y="72"/>
                  <a:pt x="1155" y="72"/>
                  <a:pt x="1159" y="72"/>
                </a:cubicBezTo>
                <a:cubicBezTo>
                  <a:pt x="1162" y="73"/>
                  <a:pt x="1161" y="72"/>
                  <a:pt x="1165" y="73"/>
                </a:cubicBezTo>
                <a:cubicBezTo>
                  <a:pt x="1179" y="75"/>
                  <a:pt x="1196" y="78"/>
                  <a:pt x="1211" y="81"/>
                </a:cubicBezTo>
                <a:cubicBezTo>
                  <a:pt x="1229" y="84"/>
                  <a:pt x="1249" y="88"/>
                  <a:pt x="1267" y="94"/>
                </a:cubicBezTo>
                <a:cubicBezTo>
                  <a:pt x="1275" y="97"/>
                  <a:pt x="1284" y="101"/>
                  <a:pt x="1291" y="105"/>
                </a:cubicBezTo>
                <a:cubicBezTo>
                  <a:pt x="1298" y="109"/>
                  <a:pt x="1303" y="114"/>
                  <a:pt x="1305" y="119"/>
                </a:cubicBezTo>
                <a:cubicBezTo>
                  <a:pt x="1306" y="122"/>
                  <a:pt x="1306" y="121"/>
                  <a:pt x="1306" y="121"/>
                </a:cubicBezTo>
                <a:cubicBezTo>
                  <a:pt x="1306" y="121"/>
                  <a:pt x="1306" y="121"/>
                  <a:pt x="1307" y="124"/>
                </a:cubicBezTo>
                <a:cubicBezTo>
                  <a:pt x="1307" y="125"/>
                  <a:pt x="1307" y="126"/>
                  <a:pt x="1307" y="126"/>
                </a:cubicBezTo>
                <a:cubicBezTo>
                  <a:pt x="1307" y="127"/>
                  <a:pt x="1306" y="127"/>
                  <a:pt x="1306" y="128"/>
                </a:cubicBezTo>
                <a:cubicBezTo>
                  <a:pt x="1304" y="130"/>
                  <a:pt x="1302" y="132"/>
                  <a:pt x="1300" y="134"/>
                </a:cubicBezTo>
                <a:cubicBezTo>
                  <a:pt x="1296" y="138"/>
                  <a:pt x="1291" y="142"/>
                  <a:pt x="1285" y="145"/>
                </a:cubicBezTo>
                <a:cubicBezTo>
                  <a:pt x="1274" y="152"/>
                  <a:pt x="1262" y="158"/>
                  <a:pt x="1250" y="163"/>
                </a:cubicBezTo>
                <a:cubicBezTo>
                  <a:pt x="1247" y="164"/>
                  <a:pt x="1244" y="165"/>
                  <a:pt x="1241" y="166"/>
                </a:cubicBezTo>
                <a:cubicBezTo>
                  <a:pt x="1231" y="169"/>
                  <a:pt x="1231" y="169"/>
                  <a:pt x="1231" y="169"/>
                </a:cubicBezTo>
                <a:cubicBezTo>
                  <a:pt x="1224" y="171"/>
                  <a:pt x="1218" y="173"/>
                  <a:pt x="1211" y="175"/>
                </a:cubicBezTo>
                <a:cubicBezTo>
                  <a:pt x="1198" y="178"/>
                  <a:pt x="1184" y="182"/>
                  <a:pt x="1171" y="185"/>
                </a:cubicBezTo>
                <a:cubicBezTo>
                  <a:pt x="1167" y="186"/>
                  <a:pt x="1170" y="185"/>
                  <a:pt x="1164" y="186"/>
                </a:cubicBezTo>
                <a:cubicBezTo>
                  <a:pt x="1156" y="188"/>
                  <a:pt x="1158" y="188"/>
                  <a:pt x="1152" y="189"/>
                </a:cubicBezTo>
                <a:cubicBezTo>
                  <a:pt x="1147" y="190"/>
                  <a:pt x="1144" y="191"/>
                  <a:pt x="1141" y="191"/>
                </a:cubicBezTo>
                <a:cubicBezTo>
                  <a:pt x="1110" y="197"/>
                  <a:pt x="1078" y="201"/>
                  <a:pt x="1045" y="205"/>
                </a:cubicBezTo>
                <a:cubicBezTo>
                  <a:pt x="1013" y="208"/>
                  <a:pt x="980" y="210"/>
                  <a:pt x="947" y="213"/>
                </a:cubicBezTo>
                <a:cubicBezTo>
                  <a:pt x="885" y="217"/>
                  <a:pt x="823" y="220"/>
                  <a:pt x="765" y="221"/>
                </a:cubicBezTo>
                <a:cubicBezTo>
                  <a:pt x="719" y="222"/>
                  <a:pt x="675" y="223"/>
                  <a:pt x="633" y="222"/>
                </a:cubicBezTo>
                <a:cubicBezTo>
                  <a:pt x="578" y="222"/>
                  <a:pt x="530" y="221"/>
                  <a:pt x="478" y="219"/>
                </a:cubicBezTo>
                <a:cubicBezTo>
                  <a:pt x="441" y="218"/>
                  <a:pt x="400" y="216"/>
                  <a:pt x="368" y="214"/>
                </a:cubicBezTo>
                <a:cubicBezTo>
                  <a:pt x="350" y="214"/>
                  <a:pt x="350" y="214"/>
                  <a:pt x="350" y="214"/>
                </a:cubicBezTo>
                <a:cubicBezTo>
                  <a:pt x="321" y="212"/>
                  <a:pt x="321" y="212"/>
                  <a:pt x="321" y="212"/>
                </a:cubicBezTo>
                <a:cubicBezTo>
                  <a:pt x="296" y="210"/>
                  <a:pt x="270" y="209"/>
                  <a:pt x="244" y="206"/>
                </a:cubicBezTo>
                <a:cubicBezTo>
                  <a:pt x="215" y="204"/>
                  <a:pt x="188" y="201"/>
                  <a:pt x="160" y="198"/>
                </a:cubicBezTo>
                <a:cubicBezTo>
                  <a:pt x="144" y="196"/>
                  <a:pt x="129" y="194"/>
                  <a:pt x="114" y="191"/>
                </a:cubicBezTo>
                <a:cubicBezTo>
                  <a:pt x="103" y="189"/>
                  <a:pt x="93" y="187"/>
                  <a:pt x="82" y="185"/>
                </a:cubicBezTo>
                <a:cubicBezTo>
                  <a:pt x="68" y="182"/>
                  <a:pt x="53" y="178"/>
                  <a:pt x="40" y="172"/>
                </a:cubicBezTo>
                <a:cubicBezTo>
                  <a:pt x="33" y="170"/>
                  <a:pt x="26" y="166"/>
                  <a:pt x="22" y="163"/>
                </a:cubicBezTo>
                <a:cubicBezTo>
                  <a:pt x="17" y="159"/>
                  <a:pt x="14" y="154"/>
                  <a:pt x="14" y="149"/>
                </a:cubicBezTo>
                <a:cubicBezTo>
                  <a:pt x="14" y="144"/>
                  <a:pt x="19" y="137"/>
                  <a:pt x="26" y="131"/>
                </a:cubicBezTo>
                <a:cubicBezTo>
                  <a:pt x="33" y="126"/>
                  <a:pt x="41" y="121"/>
                  <a:pt x="50" y="117"/>
                </a:cubicBezTo>
                <a:cubicBezTo>
                  <a:pt x="67" y="108"/>
                  <a:pt x="85" y="101"/>
                  <a:pt x="103" y="95"/>
                </a:cubicBezTo>
                <a:cubicBezTo>
                  <a:pt x="144" y="82"/>
                  <a:pt x="195" y="70"/>
                  <a:pt x="235" y="61"/>
                </a:cubicBezTo>
                <a:cubicBezTo>
                  <a:pt x="268" y="55"/>
                  <a:pt x="302" y="49"/>
                  <a:pt x="340" y="44"/>
                </a:cubicBezTo>
                <a:cubicBezTo>
                  <a:pt x="350" y="42"/>
                  <a:pt x="350" y="42"/>
                  <a:pt x="350" y="42"/>
                </a:cubicBezTo>
                <a:cubicBezTo>
                  <a:pt x="407" y="35"/>
                  <a:pt x="471" y="28"/>
                  <a:pt x="517" y="25"/>
                </a:cubicBezTo>
                <a:cubicBezTo>
                  <a:pt x="534" y="24"/>
                  <a:pt x="549" y="23"/>
                  <a:pt x="565" y="22"/>
                </a:cubicBezTo>
                <a:cubicBezTo>
                  <a:pt x="583" y="21"/>
                  <a:pt x="599" y="20"/>
                  <a:pt x="616" y="19"/>
                </a:cubicBezTo>
                <a:cubicBezTo>
                  <a:pt x="632" y="19"/>
                  <a:pt x="632" y="19"/>
                  <a:pt x="632" y="19"/>
                </a:cubicBezTo>
                <a:cubicBezTo>
                  <a:pt x="649" y="18"/>
                  <a:pt x="666" y="17"/>
                  <a:pt x="684" y="17"/>
                </a:cubicBezTo>
                <a:cubicBezTo>
                  <a:pt x="712" y="16"/>
                  <a:pt x="742" y="16"/>
                  <a:pt x="774" y="16"/>
                </a:cubicBezTo>
                <a:cubicBezTo>
                  <a:pt x="799" y="16"/>
                  <a:pt x="836" y="16"/>
                  <a:pt x="864" y="16"/>
                </a:cubicBezTo>
                <a:cubicBezTo>
                  <a:pt x="912" y="18"/>
                  <a:pt x="961" y="19"/>
                  <a:pt x="1010" y="23"/>
                </a:cubicBezTo>
                <a:cubicBezTo>
                  <a:pt x="1026" y="24"/>
                  <a:pt x="1041" y="26"/>
                  <a:pt x="1058" y="27"/>
                </a:cubicBezTo>
                <a:cubicBezTo>
                  <a:pt x="1075" y="29"/>
                  <a:pt x="1096" y="31"/>
                  <a:pt x="1117" y="35"/>
                </a:cubicBezTo>
                <a:cubicBezTo>
                  <a:pt x="1123" y="36"/>
                  <a:pt x="1123" y="36"/>
                  <a:pt x="1123" y="36"/>
                </a:cubicBezTo>
                <a:cubicBezTo>
                  <a:pt x="1123" y="36"/>
                  <a:pt x="1123" y="36"/>
                  <a:pt x="1123" y="36"/>
                </a:cubicBezTo>
                <a:cubicBezTo>
                  <a:pt x="1124" y="36"/>
                  <a:pt x="1124" y="36"/>
                  <a:pt x="1124" y="36"/>
                </a:cubicBezTo>
                <a:cubicBezTo>
                  <a:pt x="1125" y="36"/>
                  <a:pt x="1125" y="36"/>
                  <a:pt x="1125" y="36"/>
                </a:cubicBezTo>
                <a:cubicBezTo>
                  <a:pt x="1125" y="36"/>
                  <a:pt x="1127" y="36"/>
                  <a:pt x="1127" y="37"/>
                </a:cubicBezTo>
                <a:cubicBezTo>
                  <a:pt x="1127" y="38"/>
                  <a:pt x="1128" y="36"/>
                  <a:pt x="1129" y="37"/>
                </a:cubicBezTo>
                <a:cubicBezTo>
                  <a:pt x="1129" y="37"/>
                  <a:pt x="1129" y="37"/>
                  <a:pt x="1129" y="38"/>
                </a:cubicBezTo>
                <a:cubicBezTo>
                  <a:pt x="1129" y="38"/>
                  <a:pt x="1129" y="38"/>
                  <a:pt x="1130" y="38"/>
                </a:cubicBezTo>
                <a:cubicBezTo>
                  <a:pt x="1130" y="38"/>
                  <a:pt x="1130" y="39"/>
                  <a:pt x="1131" y="39"/>
                </a:cubicBezTo>
                <a:cubicBezTo>
                  <a:pt x="1131" y="39"/>
                  <a:pt x="1131" y="39"/>
                  <a:pt x="1131" y="39"/>
                </a:cubicBezTo>
                <a:cubicBezTo>
                  <a:pt x="1132" y="39"/>
                  <a:pt x="1132" y="39"/>
                  <a:pt x="1133" y="39"/>
                </a:cubicBezTo>
                <a:cubicBezTo>
                  <a:pt x="1133" y="39"/>
                  <a:pt x="1134" y="39"/>
                  <a:pt x="1134" y="39"/>
                </a:cubicBezTo>
                <a:cubicBezTo>
                  <a:pt x="1135" y="39"/>
                  <a:pt x="1135" y="39"/>
                  <a:pt x="1135" y="39"/>
                </a:cubicBezTo>
                <a:cubicBezTo>
                  <a:pt x="1136" y="39"/>
                  <a:pt x="1136" y="39"/>
                  <a:pt x="1137" y="38"/>
                </a:cubicBezTo>
                <a:cubicBezTo>
                  <a:pt x="1137" y="38"/>
                  <a:pt x="1138" y="38"/>
                  <a:pt x="1138" y="38"/>
                </a:cubicBezTo>
                <a:cubicBezTo>
                  <a:pt x="1138" y="38"/>
                  <a:pt x="1139" y="38"/>
                  <a:pt x="1139" y="38"/>
                </a:cubicBezTo>
                <a:cubicBezTo>
                  <a:pt x="1140" y="37"/>
                  <a:pt x="1141" y="36"/>
                  <a:pt x="1142" y="36"/>
                </a:cubicBezTo>
                <a:cubicBezTo>
                  <a:pt x="1142" y="36"/>
                  <a:pt x="1142" y="35"/>
                  <a:pt x="1143" y="35"/>
                </a:cubicBezTo>
                <a:cubicBezTo>
                  <a:pt x="1143" y="35"/>
                  <a:pt x="1143" y="35"/>
                  <a:pt x="1143" y="35"/>
                </a:cubicBezTo>
                <a:cubicBezTo>
                  <a:pt x="1143" y="34"/>
                  <a:pt x="1143" y="33"/>
                  <a:pt x="1144" y="33"/>
                </a:cubicBezTo>
                <a:cubicBezTo>
                  <a:pt x="1144" y="33"/>
                  <a:pt x="1144" y="33"/>
                  <a:pt x="1144" y="33"/>
                </a:cubicBezTo>
                <a:cubicBezTo>
                  <a:pt x="1144" y="32"/>
                  <a:pt x="1144" y="31"/>
                  <a:pt x="1144" y="30"/>
                </a:cubicBezTo>
                <a:cubicBezTo>
                  <a:pt x="1144" y="29"/>
                  <a:pt x="1144" y="28"/>
                  <a:pt x="1144" y="28"/>
                </a:cubicBezTo>
                <a:cubicBezTo>
                  <a:pt x="1144" y="28"/>
                  <a:pt x="1144" y="27"/>
                  <a:pt x="1144" y="27"/>
                </a:cubicBezTo>
                <a:cubicBezTo>
                  <a:pt x="1144" y="26"/>
                  <a:pt x="1143" y="26"/>
                  <a:pt x="1143" y="26"/>
                </a:cubicBezTo>
                <a:cubicBezTo>
                  <a:pt x="1143" y="25"/>
                  <a:pt x="1143" y="25"/>
                  <a:pt x="1143" y="25"/>
                </a:cubicBezTo>
                <a:cubicBezTo>
                  <a:pt x="1143" y="25"/>
                  <a:pt x="1142" y="24"/>
                  <a:pt x="1142" y="24"/>
                </a:cubicBezTo>
                <a:cubicBezTo>
                  <a:pt x="1142" y="24"/>
                  <a:pt x="1142" y="24"/>
                  <a:pt x="1142" y="24"/>
                </a:cubicBezTo>
                <a:cubicBezTo>
                  <a:pt x="1141" y="23"/>
                  <a:pt x="1141" y="22"/>
                  <a:pt x="1140" y="22"/>
                </a:cubicBezTo>
                <a:cubicBezTo>
                  <a:pt x="1140" y="22"/>
                  <a:pt x="1139" y="21"/>
                  <a:pt x="1139" y="21"/>
                </a:cubicBezTo>
                <a:cubicBezTo>
                  <a:pt x="1138" y="21"/>
                  <a:pt x="1137" y="21"/>
                  <a:pt x="1137" y="20"/>
                </a:cubicBezTo>
                <a:cubicBezTo>
                  <a:pt x="1137" y="20"/>
                  <a:pt x="1137" y="20"/>
                  <a:pt x="1137" y="20"/>
                </a:cubicBezTo>
                <a:cubicBezTo>
                  <a:pt x="1137" y="20"/>
                  <a:pt x="1136" y="20"/>
                  <a:pt x="1136" y="20"/>
                </a:cubicBezTo>
                <a:cubicBezTo>
                  <a:pt x="1136" y="20"/>
                  <a:pt x="1135" y="20"/>
                  <a:pt x="1135" y="20"/>
                </a:cubicBezTo>
                <a:cubicBezTo>
                  <a:pt x="1135" y="20"/>
                  <a:pt x="1134" y="19"/>
                  <a:pt x="1134" y="19"/>
                </a:cubicBezTo>
                <a:cubicBezTo>
                  <a:pt x="1134" y="19"/>
                  <a:pt x="1134" y="20"/>
                  <a:pt x="1133" y="20"/>
                </a:cubicBezTo>
                <a:cubicBezTo>
                  <a:pt x="1133" y="20"/>
                  <a:pt x="1132" y="19"/>
                  <a:pt x="1132" y="19"/>
                </a:cubicBezTo>
                <a:cubicBezTo>
                  <a:pt x="1131" y="19"/>
                  <a:pt x="1131" y="19"/>
                  <a:pt x="1131" y="19"/>
                </a:cubicBezTo>
                <a:cubicBezTo>
                  <a:pt x="1131" y="19"/>
                  <a:pt x="1130" y="19"/>
                  <a:pt x="1130" y="20"/>
                </a:cubicBezTo>
                <a:cubicBezTo>
                  <a:pt x="1130" y="20"/>
                  <a:pt x="1128" y="19"/>
                  <a:pt x="1127" y="20"/>
                </a:cubicBezTo>
                <a:cubicBezTo>
                  <a:pt x="1127" y="19"/>
                  <a:pt x="1127" y="19"/>
                  <a:pt x="1126" y="19"/>
                </a:cubicBezTo>
                <a:cubicBezTo>
                  <a:pt x="1126" y="19"/>
                  <a:pt x="1126" y="19"/>
                  <a:pt x="1126" y="19"/>
                </a:cubicBezTo>
                <a:cubicBezTo>
                  <a:pt x="1126" y="19"/>
                  <a:pt x="1126" y="19"/>
                  <a:pt x="1126" y="19"/>
                </a:cubicBezTo>
                <a:cubicBezTo>
                  <a:pt x="1122" y="19"/>
                  <a:pt x="1122" y="19"/>
                  <a:pt x="1122" y="19"/>
                </a:cubicBezTo>
                <a:cubicBezTo>
                  <a:pt x="1103" y="16"/>
                  <a:pt x="1103" y="16"/>
                  <a:pt x="1103" y="16"/>
                </a:cubicBezTo>
                <a:cubicBezTo>
                  <a:pt x="1098" y="15"/>
                  <a:pt x="1092" y="15"/>
                  <a:pt x="1087" y="14"/>
                </a:cubicBezTo>
                <a:cubicBezTo>
                  <a:pt x="1078" y="13"/>
                  <a:pt x="1067" y="12"/>
                  <a:pt x="1056" y="11"/>
                </a:cubicBezTo>
                <a:cubicBezTo>
                  <a:pt x="1037" y="9"/>
                  <a:pt x="1021" y="8"/>
                  <a:pt x="1005" y="7"/>
                </a:cubicBezTo>
                <a:cubicBezTo>
                  <a:pt x="981" y="5"/>
                  <a:pt x="964" y="4"/>
                  <a:pt x="944" y="3"/>
                </a:cubicBezTo>
                <a:cubicBezTo>
                  <a:pt x="920" y="2"/>
                  <a:pt x="920" y="2"/>
                  <a:pt x="920" y="2"/>
                </a:cubicBezTo>
                <a:cubicBezTo>
                  <a:pt x="898" y="2"/>
                  <a:pt x="898" y="2"/>
                  <a:pt x="898" y="2"/>
                </a:cubicBezTo>
                <a:cubicBezTo>
                  <a:pt x="875" y="1"/>
                  <a:pt x="875" y="1"/>
                  <a:pt x="875" y="1"/>
                </a:cubicBezTo>
                <a:cubicBezTo>
                  <a:pt x="860" y="1"/>
                  <a:pt x="860" y="1"/>
                  <a:pt x="860" y="1"/>
                </a:cubicBezTo>
                <a:cubicBezTo>
                  <a:pt x="844" y="0"/>
                  <a:pt x="844" y="0"/>
                  <a:pt x="844" y="0"/>
                </a:cubicBezTo>
                <a:cubicBezTo>
                  <a:pt x="824" y="0"/>
                  <a:pt x="824" y="0"/>
                  <a:pt x="824" y="0"/>
                </a:cubicBezTo>
                <a:cubicBezTo>
                  <a:pt x="800" y="0"/>
                  <a:pt x="773" y="0"/>
                  <a:pt x="750" y="1"/>
                </a:cubicBezTo>
                <a:cubicBezTo>
                  <a:pt x="708" y="1"/>
                  <a:pt x="671" y="2"/>
                  <a:pt x="622" y="4"/>
                </a:cubicBezTo>
                <a:cubicBezTo>
                  <a:pt x="587" y="6"/>
                  <a:pt x="587" y="6"/>
                  <a:pt x="587" y="6"/>
                </a:cubicBezTo>
                <a:cubicBezTo>
                  <a:pt x="584" y="6"/>
                  <a:pt x="584" y="6"/>
                  <a:pt x="580" y="6"/>
                </a:cubicBezTo>
                <a:cubicBezTo>
                  <a:pt x="554" y="7"/>
                  <a:pt x="527" y="10"/>
                  <a:pt x="500" y="11"/>
                </a:cubicBezTo>
                <a:cubicBezTo>
                  <a:pt x="497" y="12"/>
                  <a:pt x="497" y="12"/>
                  <a:pt x="497" y="12"/>
                </a:cubicBezTo>
                <a:cubicBezTo>
                  <a:pt x="460" y="14"/>
                  <a:pt x="414" y="19"/>
                  <a:pt x="385" y="23"/>
                </a:cubicBezTo>
                <a:cubicBezTo>
                  <a:pt x="363" y="25"/>
                  <a:pt x="337" y="29"/>
                  <a:pt x="309" y="33"/>
                </a:cubicBezTo>
                <a:cubicBezTo>
                  <a:pt x="297" y="35"/>
                  <a:pt x="284" y="37"/>
                  <a:pt x="272" y="39"/>
                </a:cubicBezTo>
                <a:cubicBezTo>
                  <a:pt x="249" y="44"/>
                  <a:pt x="218" y="50"/>
                  <a:pt x="196" y="55"/>
                </a:cubicBezTo>
                <a:cubicBezTo>
                  <a:pt x="176" y="60"/>
                  <a:pt x="176" y="60"/>
                  <a:pt x="176" y="60"/>
                </a:cubicBezTo>
                <a:cubicBezTo>
                  <a:pt x="164" y="63"/>
                  <a:pt x="152" y="66"/>
                  <a:pt x="139" y="69"/>
                </a:cubicBezTo>
                <a:cubicBezTo>
                  <a:pt x="115" y="76"/>
                  <a:pt x="89" y="84"/>
                  <a:pt x="65" y="94"/>
                </a:cubicBezTo>
                <a:cubicBezTo>
                  <a:pt x="53" y="99"/>
                  <a:pt x="41" y="104"/>
                  <a:pt x="30" y="111"/>
                </a:cubicBezTo>
                <a:cubicBezTo>
                  <a:pt x="25" y="114"/>
                  <a:pt x="19" y="118"/>
                  <a:pt x="15" y="122"/>
                </a:cubicBezTo>
                <a:cubicBezTo>
                  <a:pt x="10" y="127"/>
                  <a:pt x="5" y="131"/>
                  <a:pt x="2" y="138"/>
                </a:cubicBezTo>
                <a:cubicBezTo>
                  <a:pt x="1" y="142"/>
                  <a:pt x="0" y="146"/>
                  <a:pt x="0" y="151"/>
                </a:cubicBezTo>
                <a:cubicBezTo>
                  <a:pt x="0" y="155"/>
                  <a:pt x="1" y="159"/>
                  <a:pt x="3" y="163"/>
                </a:cubicBezTo>
                <a:cubicBezTo>
                  <a:pt x="4" y="165"/>
                  <a:pt x="6" y="166"/>
                  <a:pt x="7" y="168"/>
                </a:cubicBezTo>
                <a:cubicBezTo>
                  <a:pt x="8" y="169"/>
                  <a:pt x="10" y="171"/>
                  <a:pt x="11" y="172"/>
                </a:cubicBezTo>
                <a:cubicBezTo>
                  <a:pt x="14" y="175"/>
                  <a:pt x="17" y="177"/>
                  <a:pt x="21" y="179"/>
                </a:cubicBezTo>
                <a:cubicBezTo>
                  <a:pt x="33" y="186"/>
                  <a:pt x="45" y="190"/>
                  <a:pt x="58" y="193"/>
                </a:cubicBezTo>
                <a:cubicBezTo>
                  <a:pt x="70" y="197"/>
                  <a:pt x="83" y="200"/>
                  <a:pt x="95" y="202"/>
                </a:cubicBezTo>
                <a:cubicBezTo>
                  <a:pt x="101" y="203"/>
                  <a:pt x="108" y="204"/>
                  <a:pt x="113" y="205"/>
                </a:cubicBezTo>
                <a:cubicBezTo>
                  <a:pt x="128" y="208"/>
                  <a:pt x="142" y="210"/>
                  <a:pt x="158" y="212"/>
                </a:cubicBezTo>
                <a:cubicBezTo>
                  <a:pt x="197" y="217"/>
                  <a:pt x="236" y="220"/>
                  <a:pt x="272" y="223"/>
                </a:cubicBezTo>
                <a:cubicBezTo>
                  <a:pt x="318" y="226"/>
                  <a:pt x="386" y="230"/>
                  <a:pt x="440" y="232"/>
                </a:cubicBezTo>
                <a:cubicBezTo>
                  <a:pt x="452" y="232"/>
                  <a:pt x="464" y="233"/>
                  <a:pt x="476" y="233"/>
                </a:cubicBezTo>
                <a:cubicBezTo>
                  <a:pt x="515" y="234"/>
                  <a:pt x="564" y="235"/>
                  <a:pt x="605" y="236"/>
                </a:cubicBezTo>
                <a:cubicBezTo>
                  <a:pt x="690" y="237"/>
                  <a:pt x="777" y="235"/>
                  <a:pt x="863" y="231"/>
                </a:cubicBezTo>
                <a:cubicBezTo>
                  <a:pt x="906" y="229"/>
                  <a:pt x="950" y="227"/>
                  <a:pt x="992" y="223"/>
                </a:cubicBezTo>
                <a:cubicBezTo>
                  <a:pt x="1035" y="220"/>
                  <a:pt x="1078" y="216"/>
                  <a:pt x="1120" y="209"/>
                </a:cubicBezTo>
                <a:cubicBezTo>
                  <a:pt x="1133" y="207"/>
                  <a:pt x="1153" y="203"/>
                  <a:pt x="1164" y="200"/>
                </a:cubicBezTo>
                <a:cubicBezTo>
                  <a:pt x="1167" y="200"/>
                  <a:pt x="1174" y="198"/>
                  <a:pt x="1180" y="197"/>
                </a:cubicBezTo>
                <a:cubicBezTo>
                  <a:pt x="1201" y="191"/>
                  <a:pt x="1226" y="184"/>
                  <a:pt x="1252" y="176"/>
                </a:cubicBezTo>
                <a:cubicBezTo>
                  <a:pt x="1259" y="174"/>
                  <a:pt x="1274" y="167"/>
                  <a:pt x="1282" y="162"/>
                </a:cubicBezTo>
                <a:cubicBezTo>
                  <a:pt x="1286" y="160"/>
                  <a:pt x="1277" y="165"/>
                  <a:pt x="1284" y="161"/>
                </a:cubicBezTo>
                <a:cubicBezTo>
                  <a:pt x="1288" y="159"/>
                  <a:pt x="1294" y="155"/>
                  <a:pt x="1301" y="150"/>
                </a:cubicBezTo>
                <a:cubicBezTo>
                  <a:pt x="1304" y="148"/>
                  <a:pt x="1308" y="145"/>
                  <a:pt x="1311" y="141"/>
                </a:cubicBezTo>
                <a:cubicBezTo>
                  <a:pt x="1313" y="139"/>
                  <a:pt x="1315" y="137"/>
                  <a:pt x="1317" y="134"/>
                </a:cubicBezTo>
                <a:cubicBezTo>
                  <a:pt x="1317" y="133"/>
                  <a:pt x="1318" y="132"/>
                  <a:pt x="1319" y="130"/>
                </a:cubicBezTo>
                <a:cubicBezTo>
                  <a:pt x="1319" y="129"/>
                  <a:pt x="1319" y="128"/>
                  <a:pt x="1319" y="127"/>
                </a:cubicBezTo>
                <a:cubicBezTo>
                  <a:pt x="1319" y="126"/>
                  <a:pt x="1319" y="126"/>
                  <a:pt x="1319" y="126"/>
                </a:cubicBezTo>
                <a:close/>
                <a:moveTo>
                  <a:pt x="1104" y="52"/>
                </a:moveTo>
                <a:cubicBezTo>
                  <a:pt x="1102" y="51"/>
                  <a:pt x="1092" y="50"/>
                  <a:pt x="1091" y="50"/>
                </a:cubicBezTo>
                <a:cubicBezTo>
                  <a:pt x="1095" y="50"/>
                  <a:pt x="1103" y="52"/>
                  <a:pt x="1104" y="52"/>
                </a:cubicBezTo>
                <a:close/>
                <a:moveTo>
                  <a:pt x="985" y="52"/>
                </a:moveTo>
                <a:cubicBezTo>
                  <a:pt x="985" y="52"/>
                  <a:pt x="985" y="52"/>
                  <a:pt x="985" y="52"/>
                </a:cubicBezTo>
                <a:cubicBezTo>
                  <a:pt x="985" y="52"/>
                  <a:pt x="985" y="52"/>
                  <a:pt x="985" y="52"/>
                </a:cubicBezTo>
                <a:close/>
                <a:moveTo>
                  <a:pt x="689" y="44"/>
                </a:moveTo>
                <a:cubicBezTo>
                  <a:pt x="689" y="43"/>
                  <a:pt x="688" y="44"/>
                  <a:pt x="688" y="43"/>
                </a:cubicBezTo>
                <a:cubicBezTo>
                  <a:pt x="689" y="43"/>
                  <a:pt x="689" y="43"/>
                  <a:pt x="689" y="43"/>
                </a:cubicBezTo>
                <a:cubicBezTo>
                  <a:pt x="689" y="43"/>
                  <a:pt x="687" y="43"/>
                  <a:pt x="687" y="43"/>
                </a:cubicBezTo>
                <a:cubicBezTo>
                  <a:pt x="687" y="43"/>
                  <a:pt x="688" y="44"/>
                  <a:pt x="688" y="43"/>
                </a:cubicBezTo>
                <a:cubicBezTo>
                  <a:pt x="688" y="43"/>
                  <a:pt x="688" y="43"/>
                  <a:pt x="688" y="44"/>
                </a:cubicBezTo>
                <a:cubicBezTo>
                  <a:pt x="688" y="44"/>
                  <a:pt x="688" y="43"/>
                  <a:pt x="688" y="43"/>
                </a:cubicBezTo>
                <a:cubicBezTo>
                  <a:pt x="688" y="44"/>
                  <a:pt x="688" y="44"/>
                  <a:pt x="688" y="44"/>
                </a:cubicBezTo>
                <a:cubicBezTo>
                  <a:pt x="689" y="44"/>
                  <a:pt x="689" y="44"/>
                  <a:pt x="689" y="44"/>
                </a:cubicBezTo>
                <a:close/>
                <a:moveTo>
                  <a:pt x="1041" y="46"/>
                </a:moveTo>
                <a:cubicBezTo>
                  <a:pt x="1044" y="47"/>
                  <a:pt x="1051" y="47"/>
                  <a:pt x="1053" y="48"/>
                </a:cubicBezTo>
                <a:cubicBezTo>
                  <a:pt x="1049" y="47"/>
                  <a:pt x="1042" y="46"/>
                  <a:pt x="1041" y="46"/>
                </a:cubicBezTo>
                <a:close/>
                <a:moveTo>
                  <a:pt x="689" y="39"/>
                </a:moveTo>
                <a:cubicBezTo>
                  <a:pt x="689" y="39"/>
                  <a:pt x="688" y="39"/>
                  <a:pt x="688" y="39"/>
                </a:cubicBezTo>
                <a:cubicBezTo>
                  <a:pt x="689" y="39"/>
                  <a:pt x="689" y="39"/>
                  <a:pt x="689" y="39"/>
                </a:cubicBezTo>
                <a:close/>
                <a:moveTo>
                  <a:pt x="688" y="45"/>
                </a:moveTo>
                <a:cubicBezTo>
                  <a:pt x="688" y="45"/>
                  <a:pt x="688" y="45"/>
                  <a:pt x="687" y="45"/>
                </a:cubicBezTo>
                <a:cubicBezTo>
                  <a:pt x="688" y="45"/>
                  <a:pt x="688" y="45"/>
                  <a:pt x="688" y="45"/>
                </a:cubicBezTo>
                <a:close/>
                <a:moveTo>
                  <a:pt x="863" y="47"/>
                </a:moveTo>
                <a:cubicBezTo>
                  <a:pt x="849" y="46"/>
                  <a:pt x="839" y="46"/>
                  <a:pt x="830" y="46"/>
                </a:cubicBezTo>
                <a:cubicBezTo>
                  <a:pt x="838" y="46"/>
                  <a:pt x="848" y="46"/>
                  <a:pt x="853" y="47"/>
                </a:cubicBezTo>
                <a:cubicBezTo>
                  <a:pt x="855" y="46"/>
                  <a:pt x="860" y="47"/>
                  <a:pt x="863" y="47"/>
                </a:cubicBezTo>
                <a:close/>
                <a:moveTo>
                  <a:pt x="1279" y="100"/>
                </a:moveTo>
                <a:cubicBezTo>
                  <a:pt x="1276" y="98"/>
                  <a:pt x="1271" y="96"/>
                  <a:pt x="1270" y="96"/>
                </a:cubicBezTo>
                <a:cubicBezTo>
                  <a:pt x="1274" y="98"/>
                  <a:pt x="1277" y="99"/>
                  <a:pt x="1279" y="100"/>
                </a:cubicBezTo>
                <a:close/>
                <a:moveTo>
                  <a:pt x="688" y="39"/>
                </a:moveTo>
                <a:cubicBezTo>
                  <a:pt x="688" y="39"/>
                  <a:pt x="688" y="39"/>
                  <a:pt x="688" y="39"/>
                </a:cubicBezTo>
                <a:cubicBezTo>
                  <a:pt x="688" y="39"/>
                  <a:pt x="688" y="39"/>
                  <a:pt x="688" y="39"/>
                </a:cubicBezTo>
                <a:cubicBezTo>
                  <a:pt x="688" y="39"/>
                  <a:pt x="688" y="39"/>
                  <a:pt x="688" y="39"/>
                </a:cubicBezTo>
                <a:close/>
                <a:moveTo>
                  <a:pt x="688" y="46"/>
                </a:moveTo>
                <a:cubicBezTo>
                  <a:pt x="688" y="46"/>
                  <a:pt x="689" y="46"/>
                  <a:pt x="689" y="46"/>
                </a:cubicBezTo>
                <a:cubicBezTo>
                  <a:pt x="688" y="46"/>
                  <a:pt x="688" y="46"/>
                  <a:pt x="688" y="46"/>
                </a:cubicBezTo>
                <a:close/>
                <a:moveTo>
                  <a:pt x="769" y="37"/>
                </a:moveTo>
                <a:cubicBezTo>
                  <a:pt x="762" y="37"/>
                  <a:pt x="762" y="37"/>
                  <a:pt x="762" y="37"/>
                </a:cubicBezTo>
                <a:cubicBezTo>
                  <a:pt x="761" y="37"/>
                  <a:pt x="762" y="37"/>
                  <a:pt x="763" y="37"/>
                </a:cubicBezTo>
                <a:cubicBezTo>
                  <a:pt x="768" y="37"/>
                  <a:pt x="769" y="37"/>
                  <a:pt x="769" y="37"/>
                </a:cubicBezTo>
                <a:close/>
                <a:moveTo>
                  <a:pt x="923" y="41"/>
                </a:moveTo>
                <a:cubicBezTo>
                  <a:pt x="912" y="40"/>
                  <a:pt x="912" y="40"/>
                  <a:pt x="912" y="40"/>
                </a:cubicBezTo>
                <a:cubicBezTo>
                  <a:pt x="907" y="40"/>
                  <a:pt x="879" y="39"/>
                  <a:pt x="882" y="39"/>
                </a:cubicBezTo>
                <a:cubicBezTo>
                  <a:pt x="899" y="40"/>
                  <a:pt x="924" y="41"/>
                  <a:pt x="938" y="42"/>
                </a:cubicBezTo>
                <a:cubicBezTo>
                  <a:pt x="933" y="41"/>
                  <a:pt x="928" y="41"/>
                  <a:pt x="923" y="41"/>
                </a:cubicBezTo>
                <a:close/>
                <a:moveTo>
                  <a:pt x="926" y="46"/>
                </a:moveTo>
                <a:cubicBezTo>
                  <a:pt x="967" y="48"/>
                  <a:pt x="967" y="48"/>
                  <a:pt x="967" y="48"/>
                </a:cubicBezTo>
                <a:cubicBezTo>
                  <a:pt x="954" y="47"/>
                  <a:pt x="939" y="46"/>
                  <a:pt x="926" y="46"/>
                </a:cubicBezTo>
                <a:close/>
                <a:moveTo>
                  <a:pt x="683" y="48"/>
                </a:moveTo>
                <a:cubicBezTo>
                  <a:pt x="683" y="48"/>
                  <a:pt x="683" y="48"/>
                  <a:pt x="683" y="48"/>
                </a:cubicBezTo>
                <a:close/>
                <a:moveTo>
                  <a:pt x="985" y="52"/>
                </a:moveTo>
                <a:cubicBezTo>
                  <a:pt x="985" y="52"/>
                  <a:pt x="986" y="52"/>
                  <a:pt x="986" y="52"/>
                </a:cubicBezTo>
                <a:cubicBezTo>
                  <a:pt x="986" y="52"/>
                  <a:pt x="985" y="52"/>
                  <a:pt x="985" y="52"/>
                </a:cubicBezTo>
                <a:close/>
                <a:moveTo>
                  <a:pt x="687" y="40"/>
                </a:moveTo>
                <a:cubicBezTo>
                  <a:pt x="687" y="40"/>
                  <a:pt x="687" y="40"/>
                  <a:pt x="687" y="40"/>
                </a:cubicBezTo>
                <a:cubicBezTo>
                  <a:pt x="687" y="40"/>
                  <a:pt x="687" y="40"/>
                  <a:pt x="687" y="40"/>
                </a:cubicBezTo>
                <a:close/>
                <a:moveTo>
                  <a:pt x="687" y="41"/>
                </a:moveTo>
                <a:cubicBezTo>
                  <a:pt x="687" y="41"/>
                  <a:pt x="687" y="41"/>
                  <a:pt x="687" y="41"/>
                </a:cubicBezTo>
                <a:cubicBezTo>
                  <a:pt x="687" y="41"/>
                  <a:pt x="687" y="41"/>
                  <a:pt x="687" y="41"/>
                </a:cubicBezTo>
                <a:close/>
                <a:moveTo>
                  <a:pt x="689" y="38"/>
                </a:moveTo>
                <a:cubicBezTo>
                  <a:pt x="689" y="38"/>
                  <a:pt x="689" y="38"/>
                  <a:pt x="689" y="38"/>
                </a:cubicBezTo>
                <a:cubicBezTo>
                  <a:pt x="689" y="38"/>
                  <a:pt x="689" y="38"/>
                  <a:pt x="689" y="38"/>
                </a:cubicBezTo>
                <a:cubicBezTo>
                  <a:pt x="689" y="38"/>
                  <a:pt x="689" y="38"/>
                  <a:pt x="689" y="38"/>
                </a:cubicBezTo>
                <a:cubicBezTo>
                  <a:pt x="689" y="38"/>
                  <a:pt x="689" y="38"/>
                  <a:pt x="689" y="38"/>
                </a:cubicBezTo>
                <a:cubicBezTo>
                  <a:pt x="689" y="38"/>
                  <a:pt x="689" y="38"/>
                  <a:pt x="689" y="38"/>
                </a:cubicBezTo>
                <a:cubicBezTo>
                  <a:pt x="689" y="38"/>
                  <a:pt x="690" y="38"/>
                  <a:pt x="690" y="38"/>
                </a:cubicBezTo>
                <a:cubicBezTo>
                  <a:pt x="689" y="38"/>
                  <a:pt x="689" y="38"/>
                  <a:pt x="689" y="38"/>
                </a:cubicBezTo>
                <a:close/>
                <a:moveTo>
                  <a:pt x="689" y="45"/>
                </a:moveTo>
                <a:cubicBezTo>
                  <a:pt x="689" y="44"/>
                  <a:pt x="689" y="45"/>
                  <a:pt x="689" y="45"/>
                </a:cubicBezTo>
                <a:cubicBezTo>
                  <a:pt x="689" y="45"/>
                  <a:pt x="689" y="45"/>
                  <a:pt x="689" y="45"/>
                </a:cubicBezTo>
                <a:close/>
                <a:moveTo>
                  <a:pt x="688" y="39"/>
                </a:moveTo>
                <a:cubicBezTo>
                  <a:pt x="688" y="39"/>
                  <a:pt x="687" y="38"/>
                  <a:pt x="687" y="39"/>
                </a:cubicBezTo>
                <a:cubicBezTo>
                  <a:pt x="687" y="39"/>
                  <a:pt x="688" y="39"/>
                  <a:pt x="688" y="39"/>
                </a:cubicBezTo>
                <a:close/>
                <a:moveTo>
                  <a:pt x="688" y="41"/>
                </a:moveTo>
                <a:cubicBezTo>
                  <a:pt x="688" y="41"/>
                  <a:pt x="688" y="41"/>
                  <a:pt x="688" y="41"/>
                </a:cubicBezTo>
                <a:cubicBezTo>
                  <a:pt x="688" y="41"/>
                  <a:pt x="688" y="41"/>
                  <a:pt x="688" y="41"/>
                </a:cubicBezTo>
                <a:cubicBezTo>
                  <a:pt x="687" y="41"/>
                  <a:pt x="688" y="41"/>
                  <a:pt x="688" y="41"/>
                </a:cubicBezTo>
                <a:close/>
                <a:moveTo>
                  <a:pt x="699" y="40"/>
                </a:moveTo>
                <a:cubicBezTo>
                  <a:pt x="689" y="41"/>
                  <a:pt x="689" y="41"/>
                  <a:pt x="689" y="41"/>
                </a:cubicBezTo>
                <a:cubicBezTo>
                  <a:pt x="689" y="41"/>
                  <a:pt x="688" y="41"/>
                  <a:pt x="688" y="41"/>
                </a:cubicBezTo>
                <a:cubicBezTo>
                  <a:pt x="688" y="41"/>
                  <a:pt x="689" y="41"/>
                  <a:pt x="689" y="41"/>
                </a:cubicBezTo>
                <a:cubicBezTo>
                  <a:pt x="689" y="41"/>
                  <a:pt x="689" y="41"/>
                  <a:pt x="689" y="41"/>
                </a:cubicBezTo>
                <a:lnTo>
                  <a:pt x="699" y="40"/>
                </a:lnTo>
                <a:close/>
                <a:moveTo>
                  <a:pt x="688" y="41"/>
                </a:moveTo>
                <a:cubicBezTo>
                  <a:pt x="688" y="41"/>
                  <a:pt x="688" y="41"/>
                  <a:pt x="688" y="41"/>
                </a:cubicBezTo>
                <a:cubicBezTo>
                  <a:pt x="688" y="41"/>
                  <a:pt x="688" y="41"/>
                  <a:pt x="688" y="41"/>
                </a:cubicBezTo>
                <a:cubicBezTo>
                  <a:pt x="688" y="41"/>
                  <a:pt x="688" y="41"/>
                  <a:pt x="688" y="41"/>
                </a:cubicBezTo>
                <a:close/>
              </a:path>
            </a:pathLst>
          </a:custGeom>
          <a:solidFill>
            <a:schemeClr val="accent6"/>
          </a:solidFill>
          <a:ln>
            <a:noFill/>
          </a:ln>
          <a:effectLst/>
        </p:spPr>
        <p:txBody>
          <a:bodyPr vert="horz" wrap="square" lIns="97967" tIns="48983" rIns="97967" bIns="4898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3" name="Freeform 32"/>
          <p:cNvSpPr>
            <a:spLocks noEditPoints="1"/>
          </p:cNvSpPr>
          <p:nvPr/>
        </p:nvSpPr>
        <p:spPr bwMode="auto">
          <a:xfrm>
            <a:off x="4886722" y="1228688"/>
            <a:ext cx="491502" cy="242175"/>
          </a:xfrm>
          <a:custGeom>
            <a:avLst/>
            <a:gdLst>
              <a:gd name="T0" fmla="*/ 685 w 1319"/>
              <a:gd name="T1" fmla="*/ 39 h 237"/>
              <a:gd name="T2" fmla="*/ 684 w 1319"/>
              <a:gd name="T3" fmla="*/ 48 h 237"/>
              <a:gd name="T4" fmla="*/ 686 w 1319"/>
              <a:gd name="T5" fmla="*/ 40 h 237"/>
              <a:gd name="T6" fmla="*/ 689 w 1319"/>
              <a:gd name="T7" fmla="*/ 38 h 237"/>
              <a:gd name="T8" fmla="*/ 1030 w 1319"/>
              <a:gd name="T9" fmla="*/ 43 h 237"/>
              <a:gd name="T10" fmla="*/ 1319 w 1319"/>
              <a:gd name="T11" fmla="*/ 126 h 237"/>
              <a:gd name="T12" fmla="*/ 1278 w 1319"/>
              <a:gd name="T13" fmla="*/ 85 h 237"/>
              <a:gd name="T14" fmla="*/ 1098 w 1319"/>
              <a:gd name="T15" fmla="*/ 53 h 237"/>
              <a:gd name="T16" fmla="*/ 927 w 1319"/>
              <a:gd name="T17" fmla="*/ 38 h 237"/>
              <a:gd name="T18" fmla="*/ 835 w 1319"/>
              <a:gd name="T19" fmla="*/ 36 h 237"/>
              <a:gd name="T20" fmla="*/ 809 w 1319"/>
              <a:gd name="T21" fmla="*/ 36 h 237"/>
              <a:gd name="T22" fmla="*/ 927 w 1319"/>
              <a:gd name="T23" fmla="*/ 39 h 237"/>
              <a:gd name="T24" fmla="*/ 906 w 1319"/>
              <a:gd name="T25" fmla="*/ 40 h 237"/>
              <a:gd name="T26" fmla="*/ 954 w 1319"/>
              <a:gd name="T27" fmla="*/ 43 h 237"/>
              <a:gd name="T28" fmla="*/ 718 w 1319"/>
              <a:gd name="T29" fmla="*/ 40 h 237"/>
              <a:gd name="T30" fmla="*/ 1084 w 1319"/>
              <a:gd name="T31" fmla="*/ 57 h 237"/>
              <a:gd name="T32" fmla="*/ 954 w 1319"/>
              <a:gd name="T33" fmla="*/ 48 h 237"/>
              <a:gd name="T34" fmla="*/ 688 w 1319"/>
              <a:gd name="T35" fmla="*/ 45 h 237"/>
              <a:gd name="T36" fmla="*/ 692 w 1319"/>
              <a:gd name="T37" fmla="*/ 45 h 237"/>
              <a:gd name="T38" fmla="*/ 941 w 1319"/>
              <a:gd name="T39" fmla="*/ 49 h 237"/>
              <a:gd name="T40" fmla="*/ 1142 w 1319"/>
              <a:gd name="T41" fmla="*/ 69 h 237"/>
              <a:gd name="T42" fmla="*/ 1291 w 1319"/>
              <a:gd name="T43" fmla="*/ 105 h 237"/>
              <a:gd name="T44" fmla="*/ 1300 w 1319"/>
              <a:gd name="T45" fmla="*/ 134 h 237"/>
              <a:gd name="T46" fmla="*/ 1171 w 1319"/>
              <a:gd name="T47" fmla="*/ 185 h 237"/>
              <a:gd name="T48" fmla="*/ 765 w 1319"/>
              <a:gd name="T49" fmla="*/ 221 h 237"/>
              <a:gd name="T50" fmla="*/ 244 w 1319"/>
              <a:gd name="T51" fmla="*/ 206 h 237"/>
              <a:gd name="T52" fmla="*/ 14 w 1319"/>
              <a:gd name="T53" fmla="*/ 149 h 237"/>
              <a:gd name="T54" fmla="*/ 350 w 1319"/>
              <a:gd name="T55" fmla="*/ 42 h 237"/>
              <a:gd name="T56" fmla="*/ 774 w 1319"/>
              <a:gd name="T57" fmla="*/ 16 h 237"/>
              <a:gd name="T58" fmla="*/ 1123 w 1319"/>
              <a:gd name="T59" fmla="*/ 36 h 237"/>
              <a:gd name="T60" fmla="*/ 1130 w 1319"/>
              <a:gd name="T61" fmla="*/ 38 h 237"/>
              <a:gd name="T62" fmla="*/ 1137 w 1319"/>
              <a:gd name="T63" fmla="*/ 38 h 237"/>
              <a:gd name="T64" fmla="*/ 1144 w 1319"/>
              <a:gd name="T65" fmla="*/ 33 h 237"/>
              <a:gd name="T66" fmla="*/ 1143 w 1319"/>
              <a:gd name="T67" fmla="*/ 25 h 237"/>
              <a:gd name="T68" fmla="*/ 1137 w 1319"/>
              <a:gd name="T69" fmla="*/ 20 h 237"/>
              <a:gd name="T70" fmla="*/ 1131 w 1319"/>
              <a:gd name="T71" fmla="*/ 19 h 237"/>
              <a:gd name="T72" fmla="*/ 1122 w 1319"/>
              <a:gd name="T73" fmla="*/ 19 h 237"/>
              <a:gd name="T74" fmla="*/ 920 w 1319"/>
              <a:gd name="T75" fmla="*/ 2 h 237"/>
              <a:gd name="T76" fmla="*/ 750 w 1319"/>
              <a:gd name="T77" fmla="*/ 1 h 237"/>
              <a:gd name="T78" fmla="*/ 385 w 1319"/>
              <a:gd name="T79" fmla="*/ 23 h 237"/>
              <a:gd name="T80" fmla="*/ 65 w 1319"/>
              <a:gd name="T81" fmla="*/ 94 h 237"/>
              <a:gd name="T82" fmla="*/ 7 w 1319"/>
              <a:gd name="T83" fmla="*/ 168 h 237"/>
              <a:gd name="T84" fmla="*/ 158 w 1319"/>
              <a:gd name="T85" fmla="*/ 212 h 237"/>
              <a:gd name="T86" fmla="*/ 992 w 1319"/>
              <a:gd name="T87" fmla="*/ 223 h 237"/>
              <a:gd name="T88" fmla="*/ 1284 w 1319"/>
              <a:gd name="T89" fmla="*/ 161 h 237"/>
              <a:gd name="T90" fmla="*/ 1319 w 1319"/>
              <a:gd name="T91" fmla="*/ 126 h 237"/>
              <a:gd name="T92" fmla="*/ 985 w 1319"/>
              <a:gd name="T93" fmla="*/ 52 h 237"/>
              <a:gd name="T94" fmla="*/ 688 w 1319"/>
              <a:gd name="T95" fmla="*/ 44 h 237"/>
              <a:gd name="T96" fmla="*/ 1041 w 1319"/>
              <a:gd name="T97" fmla="*/ 46 h 237"/>
              <a:gd name="T98" fmla="*/ 688 w 1319"/>
              <a:gd name="T99" fmla="*/ 45 h 237"/>
              <a:gd name="T100" fmla="*/ 1270 w 1319"/>
              <a:gd name="T101" fmla="*/ 96 h 237"/>
              <a:gd name="T102" fmla="*/ 688 w 1319"/>
              <a:gd name="T103" fmla="*/ 46 h 237"/>
              <a:gd name="T104" fmla="*/ 769 w 1319"/>
              <a:gd name="T105" fmla="*/ 37 h 237"/>
              <a:gd name="T106" fmla="*/ 926 w 1319"/>
              <a:gd name="T107" fmla="*/ 46 h 237"/>
              <a:gd name="T108" fmla="*/ 986 w 1319"/>
              <a:gd name="T109" fmla="*/ 52 h 237"/>
              <a:gd name="T110" fmla="*/ 687 w 1319"/>
              <a:gd name="T111" fmla="*/ 41 h 237"/>
              <a:gd name="T112" fmla="*/ 689 w 1319"/>
              <a:gd name="T113" fmla="*/ 38 h 237"/>
              <a:gd name="T114" fmla="*/ 689 w 1319"/>
              <a:gd name="T115" fmla="*/ 45 h 237"/>
              <a:gd name="T116" fmla="*/ 688 w 1319"/>
              <a:gd name="T117" fmla="*/ 41 h 237"/>
              <a:gd name="T118" fmla="*/ 689 w 1319"/>
              <a:gd name="T119" fmla="*/ 4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19" h="237">
                <a:moveTo>
                  <a:pt x="686" y="40"/>
                </a:moveTo>
                <a:cubicBezTo>
                  <a:pt x="686" y="40"/>
                  <a:pt x="686" y="40"/>
                  <a:pt x="686" y="40"/>
                </a:cubicBezTo>
                <a:cubicBezTo>
                  <a:pt x="686" y="40"/>
                  <a:pt x="685" y="40"/>
                  <a:pt x="684" y="40"/>
                </a:cubicBezTo>
                <a:cubicBezTo>
                  <a:pt x="684" y="40"/>
                  <a:pt x="684" y="40"/>
                  <a:pt x="684" y="40"/>
                </a:cubicBezTo>
                <a:cubicBezTo>
                  <a:pt x="684" y="40"/>
                  <a:pt x="684" y="40"/>
                  <a:pt x="683" y="40"/>
                </a:cubicBezTo>
                <a:cubicBezTo>
                  <a:pt x="684" y="39"/>
                  <a:pt x="685" y="40"/>
                  <a:pt x="685" y="39"/>
                </a:cubicBezTo>
                <a:cubicBezTo>
                  <a:pt x="685" y="39"/>
                  <a:pt x="685" y="39"/>
                  <a:pt x="685" y="39"/>
                </a:cubicBezTo>
                <a:cubicBezTo>
                  <a:pt x="686" y="39"/>
                  <a:pt x="687" y="39"/>
                  <a:pt x="688" y="39"/>
                </a:cubicBezTo>
                <a:cubicBezTo>
                  <a:pt x="687" y="40"/>
                  <a:pt x="686" y="39"/>
                  <a:pt x="686" y="40"/>
                </a:cubicBezTo>
                <a:close/>
                <a:moveTo>
                  <a:pt x="684" y="48"/>
                </a:moveTo>
                <a:cubicBezTo>
                  <a:pt x="685" y="48"/>
                  <a:pt x="685" y="48"/>
                  <a:pt x="685" y="48"/>
                </a:cubicBezTo>
                <a:cubicBezTo>
                  <a:pt x="685" y="48"/>
                  <a:pt x="684" y="48"/>
                  <a:pt x="684" y="48"/>
                </a:cubicBezTo>
                <a:close/>
                <a:moveTo>
                  <a:pt x="685" y="46"/>
                </a:moveTo>
                <a:cubicBezTo>
                  <a:pt x="685" y="46"/>
                  <a:pt x="685" y="46"/>
                  <a:pt x="685" y="46"/>
                </a:cubicBezTo>
                <a:cubicBezTo>
                  <a:pt x="685" y="46"/>
                  <a:pt x="685" y="46"/>
                  <a:pt x="685" y="46"/>
                </a:cubicBezTo>
                <a:close/>
                <a:moveTo>
                  <a:pt x="686" y="40"/>
                </a:moveTo>
                <a:cubicBezTo>
                  <a:pt x="686" y="40"/>
                  <a:pt x="687" y="40"/>
                  <a:pt x="687" y="40"/>
                </a:cubicBezTo>
                <a:cubicBezTo>
                  <a:pt x="686" y="40"/>
                  <a:pt x="686" y="40"/>
                  <a:pt x="686" y="40"/>
                </a:cubicBezTo>
                <a:cubicBezTo>
                  <a:pt x="686" y="40"/>
                  <a:pt x="686" y="40"/>
                  <a:pt x="686" y="40"/>
                </a:cubicBezTo>
                <a:close/>
                <a:moveTo>
                  <a:pt x="686" y="43"/>
                </a:moveTo>
                <a:cubicBezTo>
                  <a:pt x="686" y="44"/>
                  <a:pt x="686" y="43"/>
                  <a:pt x="686" y="43"/>
                </a:cubicBezTo>
                <a:close/>
                <a:moveTo>
                  <a:pt x="689" y="38"/>
                </a:moveTo>
                <a:cubicBezTo>
                  <a:pt x="688" y="38"/>
                  <a:pt x="688" y="38"/>
                  <a:pt x="688" y="39"/>
                </a:cubicBezTo>
                <a:cubicBezTo>
                  <a:pt x="688" y="39"/>
                  <a:pt x="689" y="39"/>
                  <a:pt x="689" y="38"/>
                </a:cubicBezTo>
                <a:close/>
                <a:moveTo>
                  <a:pt x="685" y="46"/>
                </a:moveTo>
                <a:cubicBezTo>
                  <a:pt x="685" y="46"/>
                  <a:pt x="685" y="46"/>
                  <a:pt x="685" y="46"/>
                </a:cubicBezTo>
                <a:close/>
                <a:moveTo>
                  <a:pt x="685" y="45"/>
                </a:moveTo>
                <a:cubicBezTo>
                  <a:pt x="685" y="45"/>
                  <a:pt x="685" y="45"/>
                  <a:pt x="685" y="45"/>
                </a:cubicBezTo>
                <a:cubicBezTo>
                  <a:pt x="685" y="45"/>
                  <a:pt x="685" y="45"/>
                  <a:pt x="685" y="45"/>
                </a:cubicBezTo>
                <a:close/>
                <a:moveTo>
                  <a:pt x="1030" y="43"/>
                </a:moveTo>
                <a:cubicBezTo>
                  <a:pt x="1023" y="42"/>
                  <a:pt x="1012" y="41"/>
                  <a:pt x="1009" y="41"/>
                </a:cubicBezTo>
                <a:cubicBezTo>
                  <a:pt x="1019" y="42"/>
                  <a:pt x="1026" y="43"/>
                  <a:pt x="1030" y="43"/>
                </a:cubicBezTo>
                <a:close/>
                <a:moveTo>
                  <a:pt x="1122" y="54"/>
                </a:moveTo>
                <a:cubicBezTo>
                  <a:pt x="1109" y="53"/>
                  <a:pt x="1109" y="53"/>
                  <a:pt x="1109" y="53"/>
                </a:cubicBezTo>
                <a:cubicBezTo>
                  <a:pt x="1108" y="53"/>
                  <a:pt x="1118" y="54"/>
                  <a:pt x="1122" y="54"/>
                </a:cubicBezTo>
                <a:close/>
                <a:moveTo>
                  <a:pt x="1319" y="126"/>
                </a:moveTo>
                <a:cubicBezTo>
                  <a:pt x="1319" y="125"/>
                  <a:pt x="1319" y="125"/>
                  <a:pt x="1319" y="125"/>
                </a:cubicBezTo>
                <a:cubicBezTo>
                  <a:pt x="1319" y="124"/>
                  <a:pt x="1319" y="124"/>
                  <a:pt x="1319" y="124"/>
                </a:cubicBezTo>
                <a:cubicBezTo>
                  <a:pt x="1319" y="118"/>
                  <a:pt x="1316" y="112"/>
                  <a:pt x="1313" y="108"/>
                </a:cubicBezTo>
                <a:cubicBezTo>
                  <a:pt x="1309" y="103"/>
                  <a:pt x="1305" y="100"/>
                  <a:pt x="1301" y="97"/>
                </a:cubicBezTo>
                <a:cubicBezTo>
                  <a:pt x="1293" y="91"/>
                  <a:pt x="1285" y="88"/>
                  <a:pt x="1279" y="86"/>
                </a:cubicBezTo>
                <a:cubicBezTo>
                  <a:pt x="1280" y="86"/>
                  <a:pt x="1280" y="86"/>
                  <a:pt x="1278" y="85"/>
                </a:cubicBezTo>
                <a:cubicBezTo>
                  <a:pt x="1272" y="83"/>
                  <a:pt x="1269" y="82"/>
                  <a:pt x="1262" y="80"/>
                </a:cubicBezTo>
                <a:cubicBezTo>
                  <a:pt x="1239" y="73"/>
                  <a:pt x="1219" y="70"/>
                  <a:pt x="1199" y="67"/>
                </a:cubicBezTo>
                <a:cubicBezTo>
                  <a:pt x="1180" y="64"/>
                  <a:pt x="1162" y="61"/>
                  <a:pt x="1142" y="58"/>
                </a:cubicBezTo>
                <a:cubicBezTo>
                  <a:pt x="1137" y="58"/>
                  <a:pt x="1123" y="55"/>
                  <a:pt x="1119" y="55"/>
                </a:cubicBezTo>
                <a:cubicBezTo>
                  <a:pt x="1126" y="56"/>
                  <a:pt x="1135" y="57"/>
                  <a:pt x="1134" y="57"/>
                </a:cubicBezTo>
                <a:cubicBezTo>
                  <a:pt x="1122" y="56"/>
                  <a:pt x="1106" y="54"/>
                  <a:pt x="1098" y="53"/>
                </a:cubicBezTo>
                <a:cubicBezTo>
                  <a:pt x="1083" y="51"/>
                  <a:pt x="1076" y="50"/>
                  <a:pt x="1062" y="49"/>
                </a:cubicBezTo>
                <a:cubicBezTo>
                  <a:pt x="1059" y="48"/>
                  <a:pt x="1065" y="49"/>
                  <a:pt x="1058" y="48"/>
                </a:cubicBezTo>
                <a:cubicBezTo>
                  <a:pt x="1037" y="46"/>
                  <a:pt x="1027" y="45"/>
                  <a:pt x="1008" y="43"/>
                </a:cubicBezTo>
                <a:cubicBezTo>
                  <a:pt x="1003" y="43"/>
                  <a:pt x="980" y="41"/>
                  <a:pt x="974" y="41"/>
                </a:cubicBezTo>
                <a:cubicBezTo>
                  <a:pt x="968" y="40"/>
                  <a:pt x="980" y="41"/>
                  <a:pt x="975" y="41"/>
                </a:cubicBezTo>
                <a:cubicBezTo>
                  <a:pt x="927" y="38"/>
                  <a:pt x="927" y="38"/>
                  <a:pt x="927" y="38"/>
                </a:cubicBezTo>
                <a:cubicBezTo>
                  <a:pt x="923" y="38"/>
                  <a:pt x="920" y="38"/>
                  <a:pt x="914" y="38"/>
                </a:cubicBezTo>
                <a:cubicBezTo>
                  <a:pt x="909" y="37"/>
                  <a:pt x="915" y="37"/>
                  <a:pt x="908" y="37"/>
                </a:cubicBezTo>
                <a:cubicBezTo>
                  <a:pt x="902" y="37"/>
                  <a:pt x="913" y="38"/>
                  <a:pt x="912" y="38"/>
                </a:cubicBezTo>
                <a:cubicBezTo>
                  <a:pt x="903" y="37"/>
                  <a:pt x="905" y="38"/>
                  <a:pt x="900" y="38"/>
                </a:cubicBezTo>
                <a:cubicBezTo>
                  <a:pt x="888" y="37"/>
                  <a:pt x="880" y="37"/>
                  <a:pt x="869" y="37"/>
                </a:cubicBezTo>
                <a:cubicBezTo>
                  <a:pt x="835" y="36"/>
                  <a:pt x="835" y="36"/>
                  <a:pt x="835" y="36"/>
                </a:cubicBezTo>
                <a:cubicBezTo>
                  <a:pt x="811" y="36"/>
                  <a:pt x="811" y="36"/>
                  <a:pt x="811" y="36"/>
                </a:cubicBezTo>
                <a:cubicBezTo>
                  <a:pt x="786" y="36"/>
                  <a:pt x="786" y="36"/>
                  <a:pt x="786" y="36"/>
                </a:cubicBezTo>
                <a:cubicBezTo>
                  <a:pt x="781" y="36"/>
                  <a:pt x="790" y="36"/>
                  <a:pt x="782" y="36"/>
                </a:cubicBezTo>
                <a:cubicBezTo>
                  <a:pt x="749" y="36"/>
                  <a:pt x="716" y="37"/>
                  <a:pt x="692" y="38"/>
                </a:cubicBezTo>
                <a:cubicBezTo>
                  <a:pt x="729" y="36"/>
                  <a:pt x="757" y="36"/>
                  <a:pt x="790" y="36"/>
                </a:cubicBezTo>
                <a:cubicBezTo>
                  <a:pt x="795" y="36"/>
                  <a:pt x="804" y="36"/>
                  <a:pt x="809" y="36"/>
                </a:cubicBezTo>
                <a:cubicBezTo>
                  <a:pt x="811" y="36"/>
                  <a:pt x="804" y="36"/>
                  <a:pt x="811" y="36"/>
                </a:cubicBezTo>
                <a:cubicBezTo>
                  <a:pt x="818" y="36"/>
                  <a:pt x="818" y="36"/>
                  <a:pt x="818" y="36"/>
                </a:cubicBezTo>
                <a:cubicBezTo>
                  <a:pt x="814" y="36"/>
                  <a:pt x="821" y="36"/>
                  <a:pt x="823" y="37"/>
                </a:cubicBezTo>
                <a:cubicBezTo>
                  <a:pt x="851" y="37"/>
                  <a:pt x="873" y="37"/>
                  <a:pt x="898" y="38"/>
                </a:cubicBezTo>
                <a:cubicBezTo>
                  <a:pt x="902" y="38"/>
                  <a:pt x="894" y="38"/>
                  <a:pt x="900" y="38"/>
                </a:cubicBezTo>
                <a:cubicBezTo>
                  <a:pt x="927" y="39"/>
                  <a:pt x="927" y="39"/>
                  <a:pt x="927" y="39"/>
                </a:cubicBezTo>
                <a:cubicBezTo>
                  <a:pt x="930" y="40"/>
                  <a:pt x="937" y="40"/>
                  <a:pt x="933" y="40"/>
                </a:cubicBezTo>
                <a:cubicBezTo>
                  <a:pt x="901" y="38"/>
                  <a:pt x="856" y="37"/>
                  <a:pt x="817" y="37"/>
                </a:cubicBezTo>
                <a:cubicBezTo>
                  <a:pt x="806" y="37"/>
                  <a:pt x="793" y="37"/>
                  <a:pt x="787" y="37"/>
                </a:cubicBezTo>
                <a:cubicBezTo>
                  <a:pt x="804" y="37"/>
                  <a:pt x="818" y="37"/>
                  <a:pt x="833" y="38"/>
                </a:cubicBezTo>
                <a:cubicBezTo>
                  <a:pt x="853" y="38"/>
                  <a:pt x="874" y="38"/>
                  <a:pt x="893" y="39"/>
                </a:cubicBezTo>
                <a:cubicBezTo>
                  <a:pt x="906" y="40"/>
                  <a:pt x="906" y="40"/>
                  <a:pt x="906" y="40"/>
                </a:cubicBezTo>
                <a:cubicBezTo>
                  <a:pt x="920" y="40"/>
                  <a:pt x="920" y="40"/>
                  <a:pt x="920" y="40"/>
                </a:cubicBezTo>
                <a:cubicBezTo>
                  <a:pt x="929" y="41"/>
                  <a:pt x="929" y="41"/>
                  <a:pt x="929" y="41"/>
                </a:cubicBezTo>
                <a:cubicBezTo>
                  <a:pt x="937" y="41"/>
                  <a:pt x="944" y="41"/>
                  <a:pt x="953" y="42"/>
                </a:cubicBezTo>
                <a:cubicBezTo>
                  <a:pt x="968" y="43"/>
                  <a:pt x="983" y="44"/>
                  <a:pt x="999" y="46"/>
                </a:cubicBezTo>
                <a:cubicBezTo>
                  <a:pt x="1002" y="46"/>
                  <a:pt x="1001" y="46"/>
                  <a:pt x="997" y="46"/>
                </a:cubicBezTo>
                <a:cubicBezTo>
                  <a:pt x="977" y="44"/>
                  <a:pt x="974" y="44"/>
                  <a:pt x="954" y="43"/>
                </a:cubicBezTo>
                <a:cubicBezTo>
                  <a:pt x="956" y="43"/>
                  <a:pt x="958" y="43"/>
                  <a:pt x="957" y="43"/>
                </a:cubicBezTo>
                <a:cubicBezTo>
                  <a:pt x="951" y="43"/>
                  <a:pt x="949" y="42"/>
                  <a:pt x="945" y="42"/>
                </a:cubicBezTo>
                <a:cubicBezTo>
                  <a:pt x="960" y="43"/>
                  <a:pt x="958" y="43"/>
                  <a:pt x="953" y="43"/>
                </a:cubicBezTo>
                <a:cubicBezTo>
                  <a:pt x="916" y="41"/>
                  <a:pt x="870" y="39"/>
                  <a:pt x="840" y="39"/>
                </a:cubicBezTo>
                <a:cubicBezTo>
                  <a:pt x="836" y="39"/>
                  <a:pt x="834" y="39"/>
                  <a:pt x="829" y="39"/>
                </a:cubicBezTo>
                <a:cubicBezTo>
                  <a:pt x="794" y="38"/>
                  <a:pt x="755" y="38"/>
                  <a:pt x="718" y="40"/>
                </a:cubicBezTo>
                <a:cubicBezTo>
                  <a:pt x="761" y="39"/>
                  <a:pt x="805" y="38"/>
                  <a:pt x="854" y="39"/>
                </a:cubicBezTo>
                <a:cubicBezTo>
                  <a:pt x="856" y="39"/>
                  <a:pt x="854" y="39"/>
                  <a:pt x="859" y="40"/>
                </a:cubicBezTo>
                <a:cubicBezTo>
                  <a:pt x="880" y="40"/>
                  <a:pt x="904" y="41"/>
                  <a:pt x="920" y="42"/>
                </a:cubicBezTo>
                <a:cubicBezTo>
                  <a:pt x="941" y="44"/>
                  <a:pt x="941" y="44"/>
                  <a:pt x="941" y="44"/>
                </a:cubicBezTo>
                <a:cubicBezTo>
                  <a:pt x="993" y="47"/>
                  <a:pt x="1030" y="51"/>
                  <a:pt x="1079" y="57"/>
                </a:cubicBezTo>
                <a:cubicBezTo>
                  <a:pt x="1079" y="57"/>
                  <a:pt x="1082" y="57"/>
                  <a:pt x="1084" y="57"/>
                </a:cubicBezTo>
                <a:cubicBezTo>
                  <a:pt x="1073" y="57"/>
                  <a:pt x="1073" y="57"/>
                  <a:pt x="1073" y="57"/>
                </a:cubicBezTo>
                <a:cubicBezTo>
                  <a:pt x="1049" y="54"/>
                  <a:pt x="1049" y="54"/>
                  <a:pt x="1049" y="54"/>
                </a:cubicBezTo>
                <a:cubicBezTo>
                  <a:pt x="1008" y="50"/>
                  <a:pt x="950" y="45"/>
                  <a:pt x="898" y="43"/>
                </a:cubicBezTo>
                <a:cubicBezTo>
                  <a:pt x="892" y="43"/>
                  <a:pt x="897" y="43"/>
                  <a:pt x="901" y="44"/>
                </a:cubicBezTo>
                <a:cubicBezTo>
                  <a:pt x="926" y="45"/>
                  <a:pt x="948" y="46"/>
                  <a:pt x="975" y="48"/>
                </a:cubicBezTo>
                <a:cubicBezTo>
                  <a:pt x="984" y="50"/>
                  <a:pt x="974" y="49"/>
                  <a:pt x="954" y="48"/>
                </a:cubicBezTo>
                <a:cubicBezTo>
                  <a:pt x="937" y="47"/>
                  <a:pt x="914" y="45"/>
                  <a:pt x="893" y="45"/>
                </a:cubicBezTo>
                <a:cubicBezTo>
                  <a:pt x="871" y="44"/>
                  <a:pt x="851" y="43"/>
                  <a:pt x="841" y="43"/>
                </a:cubicBezTo>
                <a:cubicBezTo>
                  <a:pt x="791" y="42"/>
                  <a:pt x="742" y="43"/>
                  <a:pt x="693" y="45"/>
                </a:cubicBezTo>
                <a:cubicBezTo>
                  <a:pt x="689" y="45"/>
                  <a:pt x="689" y="45"/>
                  <a:pt x="689" y="45"/>
                </a:cubicBezTo>
                <a:cubicBezTo>
                  <a:pt x="689" y="45"/>
                  <a:pt x="689" y="45"/>
                  <a:pt x="689" y="45"/>
                </a:cubicBezTo>
                <a:cubicBezTo>
                  <a:pt x="688" y="45"/>
                  <a:pt x="688" y="45"/>
                  <a:pt x="688" y="45"/>
                </a:cubicBezTo>
                <a:cubicBezTo>
                  <a:pt x="686" y="45"/>
                  <a:pt x="686" y="45"/>
                  <a:pt x="686" y="45"/>
                </a:cubicBezTo>
                <a:cubicBezTo>
                  <a:pt x="686" y="45"/>
                  <a:pt x="687" y="45"/>
                  <a:pt x="688" y="45"/>
                </a:cubicBezTo>
                <a:cubicBezTo>
                  <a:pt x="689" y="45"/>
                  <a:pt x="689" y="45"/>
                  <a:pt x="689" y="45"/>
                </a:cubicBezTo>
                <a:cubicBezTo>
                  <a:pt x="689" y="45"/>
                  <a:pt x="689" y="45"/>
                  <a:pt x="689" y="45"/>
                </a:cubicBezTo>
                <a:cubicBezTo>
                  <a:pt x="689" y="45"/>
                  <a:pt x="689" y="45"/>
                  <a:pt x="689" y="45"/>
                </a:cubicBezTo>
                <a:cubicBezTo>
                  <a:pt x="692" y="45"/>
                  <a:pt x="692" y="45"/>
                  <a:pt x="692" y="45"/>
                </a:cubicBezTo>
                <a:cubicBezTo>
                  <a:pt x="701" y="45"/>
                  <a:pt x="701" y="45"/>
                  <a:pt x="701" y="45"/>
                </a:cubicBezTo>
                <a:cubicBezTo>
                  <a:pt x="701" y="45"/>
                  <a:pt x="703" y="44"/>
                  <a:pt x="707" y="44"/>
                </a:cubicBezTo>
                <a:cubicBezTo>
                  <a:pt x="756" y="43"/>
                  <a:pt x="811" y="43"/>
                  <a:pt x="855" y="43"/>
                </a:cubicBezTo>
                <a:cubicBezTo>
                  <a:pt x="873" y="44"/>
                  <a:pt x="908" y="45"/>
                  <a:pt x="926" y="47"/>
                </a:cubicBezTo>
                <a:cubicBezTo>
                  <a:pt x="922" y="47"/>
                  <a:pt x="907" y="46"/>
                  <a:pt x="888" y="46"/>
                </a:cubicBezTo>
                <a:cubicBezTo>
                  <a:pt x="907" y="46"/>
                  <a:pt x="925" y="48"/>
                  <a:pt x="941" y="49"/>
                </a:cubicBezTo>
                <a:cubicBezTo>
                  <a:pt x="955" y="49"/>
                  <a:pt x="978" y="51"/>
                  <a:pt x="985" y="52"/>
                </a:cubicBezTo>
                <a:cubicBezTo>
                  <a:pt x="986" y="52"/>
                  <a:pt x="984" y="52"/>
                  <a:pt x="985" y="52"/>
                </a:cubicBezTo>
                <a:cubicBezTo>
                  <a:pt x="986" y="52"/>
                  <a:pt x="996" y="53"/>
                  <a:pt x="997" y="53"/>
                </a:cubicBezTo>
                <a:cubicBezTo>
                  <a:pt x="1004" y="53"/>
                  <a:pt x="1003" y="53"/>
                  <a:pt x="1011" y="54"/>
                </a:cubicBezTo>
                <a:cubicBezTo>
                  <a:pt x="1022" y="55"/>
                  <a:pt x="1022" y="55"/>
                  <a:pt x="1029" y="56"/>
                </a:cubicBezTo>
                <a:cubicBezTo>
                  <a:pt x="1067" y="59"/>
                  <a:pt x="1104" y="64"/>
                  <a:pt x="1142" y="69"/>
                </a:cubicBezTo>
                <a:cubicBezTo>
                  <a:pt x="1154" y="71"/>
                  <a:pt x="1154" y="71"/>
                  <a:pt x="1154" y="71"/>
                </a:cubicBezTo>
                <a:cubicBezTo>
                  <a:pt x="1158" y="72"/>
                  <a:pt x="1155" y="72"/>
                  <a:pt x="1159" y="72"/>
                </a:cubicBezTo>
                <a:cubicBezTo>
                  <a:pt x="1162" y="73"/>
                  <a:pt x="1161" y="72"/>
                  <a:pt x="1165" y="73"/>
                </a:cubicBezTo>
                <a:cubicBezTo>
                  <a:pt x="1179" y="75"/>
                  <a:pt x="1196" y="78"/>
                  <a:pt x="1211" y="81"/>
                </a:cubicBezTo>
                <a:cubicBezTo>
                  <a:pt x="1229" y="84"/>
                  <a:pt x="1249" y="88"/>
                  <a:pt x="1267" y="94"/>
                </a:cubicBezTo>
                <a:cubicBezTo>
                  <a:pt x="1275" y="97"/>
                  <a:pt x="1284" y="101"/>
                  <a:pt x="1291" y="105"/>
                </a:cubicBezTo>
                <a:cubicBezTo>
                  <a:pt x="1298" y="109"/>
                  <a:pt x="1303" y="114"/>
                  <a:pt x="1305" y="119"/>
                </a:cubicBezTo>
                <a:cubicBezTo>
                  <a:pt x="1306" y="122"/>
                  <a:pt x="1306" y="121"/>
                  <a:pt x="1306" y="121"/>
                </a:cubicBezTo>
                <a:cubicBezTo>
                  <a:pt x="1306" y="121"/>
                  <a:pt x="1306" y="121"/>
                  <a:pt x="1307" y="124"/>
                </a:cubicBezTo>
                <a:cubicBezTo>
                  <a:pt x="1307" y="125"/>
                  <a:pt x="1307" y="126"/>
                  <a:pt x="1307" y="126"/>
                </a:cubicBezTo>
                <a:cubicBezTo>
                  <a:pt x="1307" y="127"/>
                  <a:pt x="1306" y="127"/>
                  <a:pt x="1306" y="128"/>
                </a:cubicBezTo>
                <a:cubicBezTo>
                  <a:pt x="1304" y="130"/>
                  <a:pt x="1302" y="132"/>
                  <a:pt x="1300" y="134"/>
                </a:cubicBezTo>
                <a:cubicBezTo>
                  <a:pt x="1296" y="138"/>
                  <a:pt x="1291" y="142"/>
                  <a:pt x="1285" y="145"/>
                </a:cubicBezTo>
                <a:cubicBezTo>
                  <a:pt x="1274" y="152"/>
                  <a:pt x="1262" y="158"/>
                  <a:pt x="1250" y="163"/>
                </a:cubicBezTo>
                <a:cubicBezTo>
                  <a:pt x="1247" y="164"/>
                  <a:pt x="1244" y="165"/>
                  <a:pt x="1241" y="166"/>
                </a:cubicBezTo>
                <a:cubicBezTo>
                  <a:pt x="1231" y="169"/>
                  <a:pt x="1231" y="169"/>
                  <a:pt x="1231" y="169"/>
                </a:cubicBezTo>
                <a:cubicBezTo>
                  <a:pt x="1224" y="171"/>
                  <a:pt x="1218" y="173"/>
                  <a:pt x="1211" y="175"/>
                </a:cubicBezTo>
                <a:cubicBezTo>
                  <a:pt x="1198" y="178"/>
                  <a:pt x="1184" y="182"/>
                  <a:pt x="1171" y="185"/>
                </a:cubicBezTo>
                <a:cubicBezTo>
                  <a:pt x="1167" y="186"/>
                  <a:pt x="1170" y="185"/>
                  <a:pt x="1164" y="186"/>
                </a:cubicBezTo>
                <a:cubicBezTo>
                  <a:pt x="1156" y="188"/>
                  <a:pt x="1158" y="188"/>
                  <a:pt x="1152" y="189"/>
                </a:cubicBezTo>
                <a:cubicBezTo>
                  <a:pt x="1147" y="190"/>
                  <a:pt x="1144" y="191"/>
                  <a:pt x="1141" y="191"/>
                </a:cubicBezTo>
                <a:cubicBezTo>
                  <a:pt x="1110" y="197"/>
                  <a:pt x="1078" y="201"/>
                  <a:pt x="1045" y="205"/>
                </a:cubicBezTo>
                <a:cubicBezTo>
                  <a:pt x="1013" y="208"/>
                  <a:pt x="980" y="210"/>
                  <a:pt x="947" y="213"/>
                </a:cubicBezTo>
                <a:cubicBezTo>
                  <a:pt x="885" y="217"/>
                  <a:pt x="823" y="220"/>
                  <a:pt x="765" y="221"/>
                </a:cubicBezTo>
                <a:cubicBezTo>
                  <a:pt x="719" y="222"/>
                  <a:pt x="675" y="223"/>
                  <a:pt x="633" y="222"/>
                </a:cubicBezTo>
                <a:cubicBezTo>
                  <a:pt x="578" y="222"/>
                  <a:pt x="530" y="221"/>
                  <a:pt x="478" y="219"/>
                </a:cubicBezTo>
                <a:cubicBezTo>
                  <a:pt x="441" y="218"/>
                  <a:pt x="400" y="216"/>
                  <a:pt x="368" y="214"/>
                </a:cubicBezTo>
                <a:cubicBezTo>
                  <a:pt x="350" y="214"/>
                  <a:pt x="350" y="214"/>
                  <a:pt x="350" y="214"/>
                </a:cubicBezTo>
                <a:cubicBezTo>
                  <a:pt x="321" y="212"/>
                  <a:pt x="321" y="212"/>
                  <a:pt x="321" y="212"/>
                </a:cubicBezTo>
                <a:cubicBezTo>
                  <a:pt x="296" y="210"/>
                  <a:pt x="270" y="209"/>
                  <a:pt x="244" y="206"/>
                </a:cubicBezTo>
                <a:cubicBezTo>
                  <a:pt x="215" y="204"/>
                  <a:pt x="188" y="201"/>
                  <a:pt x="160" y="198"/>
                </a:cubicBezTo>
                <a:cubicBezTo>
                  <a:pt x="144" y="196"/>
                  <a:pt x="129" y="194"/>
                  <a:pt x="114" y="191"/>
                </a:cubicBezTo>
                <a:cubicBezTo>
                  <a:pt x="103" y="189"/>
                  <a:pt x="93" y="187"/>
                  <a:pt x="82" y="185"/>
                </a:cubicBezTo>
                <a:cubicBezTo>
                  <a:pt x="68" y="182"/>
                  <a:pt x="53" y="178"/>
                  <a:pt x="40" y="172"/>
                </a:cubicBezTo>
                <a:cubicBezTo>
                  <a:pt x="33" y="170"/>
                  <a:pt x="26" y="166"/>
                  <a:pt x="22" y="163"/>
                </a:cubicBezTo>
                <a:cubicBezTo>
                  <a:pt x="17" y="159"/>
                  <a:pt x="14" y="154"/>
                  <a:pt x="14" y="149"/>
                </a:cubicBezTo>
                <a:cubicBezTo>
                  <a:pt x="14" y="144"/>
                  <a:pt x="19" y="137"/>
                  <a:pt x="26" y="131"/>
                </a:cubicBezTo>
                <a:cubicBezTo>
                  <a:pt x="33" y="126"/>
                  <a:pt x="41" y="121"/>
                  <a:pt x="50" y="117"/>
                </a:cubicBezTo>
                <a:cubicBezTo>
                  <a:pt x="67" y="108"/>
                  <a:pt x="85" y="101"/>
                  <a:pt x="103" y="95"/>
                </a:cubicBezTo>
                <a:cubicBezTo>
                  <a:pt x="144" y="82"/>
                  <a:pt x="195" y="70"/>
                  <a:pt x="235" y="61"/>
                </a:cubicBezTo>
                <a:cubicBezTo>
                  <a:pt x="268" y="55"/>
                  <a:pt x="302" y="49"/>
                  <a:pt x="340" y="44"/>
                </a:cubicBezTo>
                <a:cubicBezTo>
                  <a:pt x="350" y="42"/>
                  <a:pt x="350" y="42"/>
                  <a:pt x="350" y="42"/>
                </a:cubicBezTo>
                <a:cubicBezTo>
                  <a:pt x="407" y="35"/>
                  <a:pt x="471" y="28"/>
                  <a:pt x="517" y="25"/>
                </a:cubicBezTo>
                <a:cubicBezTo>
                  <a:pt x="534" y="24"/>
                  <a:pt x="549" y="23"/>
                  <a:pt x="565" y="22"/>
                </a:cubicBezTo>
                <a:cubicBezTo>
                  <a:pt x="583" y="21"/>
                  <a:pt x="599" y="20"/>
                  <a:pt x="616" y="19"/>
                </a:cubicBezTo>
                <a:cubicBezTo>
                  <a:pt x="632" y="19"/>
                  <a:pt x="632" y="19"/>
                  <a:pt x="632" y="19"/>
                </a:cubicBezTo>
                <a:cubicBezTo>
                  <a:pt x="649" y="18"/>
                  <a:pt x="666" y="17"/>
                  <a:pt x="684" y="17"/>
                </a:cubicBezTo>
                <a:cubicBezTo>
                  <a:pt x="712" y="16"/>
                  <a:pt x="742" y="16"/>
                  <a:pt x="774" y="16"/>
                </a:cubicBezTo>
                <a:cubicBezTo>
                  <a:pt x="799" y="16"/>
                  <a:pt x="836" y="16"/>
                  <a:pt x="864" y="16"/>
                </a:cubicBezTo>
                <a:cubicBezTo>
                  <a:pt x="912" y="18"/>
                  <a:pt x="961" y="19"/>
                  <a:pt x="1010" y="23"/>
                </a:cubicBezTo>
                <a:cubicBezTo>
                  <a:pt x="1026" y="24"/>
                  <a:pt x="1041" y="26"/>
                  <a:pt x="1058" y="27"/>
                </a:cubicBezTo>
                <a:cubicBezTo>
                  <a:pt x="1075" y="29"/>
                  <a:pt x="1096" y="31"/>
                  <a:pt x="1117" y="35"/>
                </a:cubicBezTo>
                <a:cubicBezTo>
                  <a:pt x="1123" y="36"/>
                  <a:pt x="1123" y="36"/>
                  <a:pt x="1123" y="36"/>
                </a:cubicBezTo>
                <a:cubicBezTo>
                  <a:pt x="1123" y="36"/>
                  <a:pt x="1123" y="36"/>
                  <a:pt x="1123" y="36"/>
                </a:cubicBezTo>
                <a:cubicBezTo>
                  <a:pt x="1124" y="36"/>
                  <a:pt x="1124" y="36"/>
                  <a:pt x="1124" y="36"/>
                </a:cubicBezTo>
                <a:cubicBezTo>
                  <a:pt x="1125" y="36"/>
                  <a:pt x="1125" y="36"/>
                  <a:pt x="1125" y="36"/>
                </a:cubicBezTo>
                <a:cubicBezTo>
                  <a:pt x="1125" y="36"/>
                  <a:pt x="1127" y="36"/>
                  <a:pt x="1127" y="37"/>
                </a:cubicBezTo>
                <a:cubicBezTo>
                  <a:pt x="1127" y="38"/>
                  <a:pt x="1128" y="36"/>
                  <a:pt x="1129" y="37"/>
                </a:cubicBezTo>
                <a:cubicBezTo>
                  <a:pt x="1129" y="37"/>
                  <a:pt x="1129" y="37"/>
                  <a:pt x="1129" y="38"/>
                </a:cubicBezTo>
                <a:cubicBezTo>
                  <a:pt x="1129" y="38"/>
                  <a:pt x="1129" y="38"/>
                  <a:pt x="1130" y="38"/>
                </a:cubicBezTo>
                <a:cubicBezTo>
                  <a:pt x="1130" y="38"/>
                  <a:pt x="1130" y="39"/>
                  <a:pt x="1131" y="39"/>
                </a:cubicBezTo>
                <a:cubicBezTo>
                  <a:pt x="1131" y="39"/>
                  <a:pt x="1131" y="39"/>
                  <a:pt x="1131" y="39"/>
                </a:cubicBezTo>
                <a:cubicBezTo>
                  <a:pt x="1132" y="39"/>
                  <a:pt x="1132" y="39"/>
                  <a:pt x="1133" y="39"/>
                </a:cubicBezTo>
                <a:cubicBezTo>
                  <a:pt x="1133" y="39"/>
                  <a:pt x="1134" y="39"/>
                  <a:pt x="1134" y="39"/>
                </a:cubicBezTo>
                <a:cubicBezTo>
                  <a:pt x="1135" y="39"/>
                  <a:pt x="1135" y="39"/>
                  <a:pt x="1135" y="39"/>
                </a:cubicBezTo>
                <a:cubicBezTo>
                  <a:pt x="1136" y="39"/>
                  <a:pt x="1136" y="39"/>
                  <a:pt x="1137" y="38"/>
                </a:cubicBezTo>
                <a:cubicBezTo>
                  <a:pt x="1137" y="38"/>
                  <a:pt x="1138" y="38"/>
                  <a:pt x="1138" y="38"/>
                </a:cubicBezTo>
                <a:cubicBezTo>
                  <a:pt x="1138" y="38"/>
                  <a:pt x="1139" y="38"/>
                  <a:pt x="1139" y="38"/>
                </a:cubicBezTo>
                <a:cubicBezTo>
                  <a:pt x="1140" y="37"/>
                  <a:pt x="1141" y="36"/>
                  <a:pt x="1142" y="36"/>
                </a:cubicBezTo>
                <a:cubicBezTo>
                  <a:pt x="1142" y="36"/>
                  <a:pt x="1142" y="35"/>
                  <a:pt x="1143" y="35"/>
                </a:cubicBezTo>
                <a:cubicBezTo>
                  <a:pt x="1143" y="35"/>
                  <a:pt x="1143" y="35"/>
                  <a:pt x="1143" y="35"/>
                </a:cubicBezTo>
                <a:cubicBezTo>
                  <a:pt x="1143" y="34"/>
                  <a:pt x="1143" y="33"/>
                  <a:pt x="1144" y="33"/>
                </a:cubicBezTo>
                <a:cubicBezTo>
                  <a:pt x="1144" y="33"/>
                  <a:pt x="1144" y="33"/>
                  <a:pt x="1144" y="33"/>
                </a:cubicBezTo>
                <a:cubicBezTo>
                  <a:pt x="1144" y="32"/>
                  <a:pt x="1144" y="31"/>
                  <a:pt x="1144" y="30"/>
                </a:cubicBezTo>
                <a:cubicBezTo>
                  <a:pt x="1144" y="29"/>
                  <a:pt x="1144" y="28"/>
                  <a:pt x="1144" y="28"/>
                </a:cubicBezTo>
                <a:cubicBezTo>
                  <a:pt x="1144" y="28"/>
                  <a:pt x="1144" y="27"/>
                  <a:pt x="1144" y="27"/>
                </a:cubicBezTo>
                <a:cubicBezTo>
                  <a:pt x="1144" y="26"/>
                  <a:pt x="1143" y="26"/>
                  <a:pt x="1143" y="26"/>
                </a:cubicBezTo>
                <a:cubicBezTo>
                  <a:pt x="1143" y="25"/>
                  <a:pt x="1143" y="25"/>
                  <a:pt x="1143" y="25"/>
                </a:cubicBezTo>
                <a:cubicBezTo>
                  <a:pt x="1143" y="25"/>
                  <a:pt x="1142" y="24"/>
                  <a:pt x="1142" y="24"/>
                </a:cubicBezTo>
                <a:cubicBezTo>
                  <a:pt x="1142" y="24"/>
                  <a:pt x="1142" y="24"/>
                  <a:pt x="1142" y="24"/>
                </a:cubicBezTo>
                <a:cubicBezTo>
                  <a:pt x="1141" y="23"/>
                  <a:pt x="1141" y="22"/>
                  <a:pt x="1140" y="22"/>
                </a:cubicBezTo>
                <a:cubicBezTo>
                  <a:pt x="1140" y="22"/>
                  <a:pt x="1139" y="21"/>
                  <a:pt x="1139" y="21"/>
                </a:cubicBezTo>
                <a:cubicBezTo>
                  <a:pt x="1138" y="21"/>
                  <a:pt x="1137" y="21"/>
                  <a:pt x="1137" y="20"/>
                </a:cubicBezTo>
                <a:cubicBezTo>
                  <a:pt x="1137" y="20"/>
                  <a:pt x="1137" y="20"/>
                  <a:pt x="1137" y="20"/>
                </a:cubicBezTo>
                <a:cubicBezTo>
                  <a:pt x="1137" y="20"/>
                  <a:pt x="1136" y="20"/>
                  <a:pt x="1136" y="20"/>
                </a:cubicBezTo>
                <a:cubicBezTo>
                  <a:pt x="1136" y="20"/>
                  <a:pt x="1135" y="20"/>
                  <a:pt x="1135" y="20"/>
                </a:cubicBezTo>
                <a:cubicBezTo>
                  <a:pt x="1135" y="20"/>
                  <a:pt x="1134" y="19"/>
                  <a:pt x="1134" y="19"/>
                </a:cubicBezTo>
                <a:cubicBezTo>
                  <a:pt x="1134" y="19"/>
                  <a:pt x="1134" y="20"/>
                  <a:pt x="1133" y="20"/>
                </a:cubicBezTo>
                <a:cubicBezTo>
                  <a:pt x="1133" y="20"/>
                  <a:pt x="1132" y="19"/>
                  <a:pt x="1132" y="19"/>
                </a:cubicBezTo>
                <a:cubicBezTo>
                  <a:pt x="1131" y="19"/>
                  <a:pt x="1131" y="19"/>
                  <a:pt x="1131" y="19"/>
                </a:cubicBezTo>
                <a:cubicBezTo>
                  <a:pt x="1131" y="19"/>
                  <a:pt x="1130" y="19"/>
                  <a:pt x="1130" y="20"/>
                </a:cubicBezTo>
                <a:cubicBezTo>
                  <a:pt x="1130" y="20"/>
                  <a:pt x="1128" y="19"/>
                  <a:pt x="1127" y="20"/>
                </a:cubicBezTo>
                <a:cubicBezTo>
                  <a:pt x="1127" y="19"/>
                  <a:pt x="1127" y="19"/>
                  <a:pt x="1126" y="19"/>
                </a:cubicBezTo>
                <a:cubicBezTo>
                  <a:pt x="1126" y="19"/>
                  <a:pt x="1126" y="19"/>
                  <a:pt x="1126" y="19"/>
                </a:cubicBezTo>
                <a:cubicBezTo>
                  <a:pt x="1126" y="19"/>
                  <a:pt x="1126" y="19"/>
                  <a:pt x="1126" y="19"/>
                </a:cubicBezTo>
                <a:cubicBezTo>
                  <a:pt x="1122" y="19"/>
                  <a:pt x="1122" y="19"/>
                  <a:pt x="1122" y="19"/>
                </a:cubicBezTo>
                <a:cubicBezTo>
                  <a:pt x="1103" y="16"/>
                  <a:pt x="1103" y="16"/>
                  <a:pt x="1103" y="16"/>
                </a:cubicBezTo>
                <a:cubicBezTo>
                  <a:pt x="1098" y="15"/>
                  <a:pt x="1092" y="15"/>
                  <a:pt x="1087" y="14"/>
                </a:cubicBezTo>
                <a:cubicBezTo>
                  <a:pt x="1078" y="13"/>
                  <a:pt x="1067" y="12"/>
                  <a:pt x="1056" y="11"/>
                </a:cubicBezTo>
                <a:cubicBezTo>
                  <a:pt x="1037" y="9"/>
                  <a:pt x="1021" y="8"/>
                  <a:pt x="1005" y="7"/>
                </a:cubicBezTo>
                <a:cubicBezTo>
                  <a:pt x="981" y="5"/>
                  <a:pt x="964" y="4"/>
                  <a:pt x="944" y="3"/>
                </a:cubicBezTo>
                <a:cubicBezTo>
                  <a:pt x="920" y="2"/>
                  <a:pt x="920" y="2"/>
                  <a:pt x="920" y="2"/>
                </a:cubicBezTo>
                <a:cubicBezTo>
                  <a:pt x="898" y="2"/>
                  <a:pt x="898" y="2"/>
                  <a:pt x="898" y="2"/>
                </a:cubicBezTo>
                <a:cubicBezTo>
                  <a:pt x="875" y="1"/>
                  <a:pt x="875" y="1"/>
                  <a:pt x="875" y="1"/>
                </a:cubicBezTo>
                <a:cubicBezTo>
                  <a:pt x="860" y="1"/>
                  <a:pt x="860" y="1"/>
                  <a:pt x="860" y="1"/>
                </a:cubicBezTo>
                <a:cubicBezTo>
                  <a:pt x="844" y="0"/>
                  <a:pt x="844" y="0"/>
                  <a:pt x="844" y="0"/>
                </a:cubicBezTo>
                <a:cubicBezTo>
                  <a:pt x="824" y="0"/>
                  <a:pt x="824" y="0"/>
                  <a:pt x="824" y="0"/>
                </a:cubicBezTo>
                <a:cubicBezTo>
                  <a:pt x="800" y="0"/>
                  <a:pt x="773" y="0"/>
                  <a:pt x="750" y="1"/>
                </a:cubicBezTo>
                <a:cubicBezTo>
                  <a:pt x="708" y="1"/>
                  <a:pt x="671" y="2"/>
                  <a:pt x="622" y="4"/>
                </a:cubicBezTo>
                <a:cubicBezTo>
                  <a:pt x="587" y="6"/>
                  <a:pt x="587" y="6"/>
                  <a:pt x="587" y="6"/>
                </a:cubicBezTo>
                <a:cubicBezTo>
                  <a:pt x="584" y="6"/>
                  <a:pt x="584" y="6"/>
                  <a:pt x="580" y="6"/>
                </a:cubicBezTo>
                <a:cubicBezTo>
                  <a:pt x="554" y="7"/>
                  <a:pt x="527" y="10"/>
                  <a:pt x="500" y="11"/>
                </a:cubicBezTo>
                <a:cubicBezTo>
                  <a:pt x="497" y="12"/>
                  <a:pt x="497" y="12"/>
                  <a:pt x="497" y="12"/>
                </a:cubicBezTo>
                <a:cubicBezTo>
                  <a:pt x="460" y="14"/>
                  <a:pt x="414" y="19"/>
                  <a:pt x="385" y="23"/>
                </a:cubicBezTo>
                <a:cubicBezTo>
                  <a:pt x="363" y="25"/>
                  <a:pt x="337" y="29"/>
                  <a:pt x="309" y="33"/>
                </a:cubicBezTo>
                <a:cubicBezTo>
                  <a:pt x="297" y="35"/>
                  <a:pt x="284" y="37"/>
                  <a:pt x="272" y="39"/>
                </a:cubicBezTo>
                <a:cubicBezTo>
                  <a:pt x="249" y="44"/>
                  <a:pt x="218" y="50"/>
                  <a:pt x="196" y="55"/>
                </a:cubicBezTo>
                <a:cubicBezTo>
                  <a:pt x="176" y="60"/>
                  <a:pt x="176" y="60"/>
                  <a:pt x="176" y="60"/>
                </a:cubicBezTo>
                <a:cubicBezTo>
                  <a:pt x="164" y="63"/>
                  <a:pt x="152" y="66"/>
                  <a:pt x="139" y="69"/>
                </a:cubicBezTo>
                <a:cubicBezTo>
                  <a:pt x="115" y="76"/>
                  <a:pt x="89" y="84"/>
                  <a:pt x="65" y="94"/>
                </a:cubicBezTo>
                <a:cubicBezTo>
                  <a:pt x="53" y="99"/>
                  <a:pt x="41" y="104"/>
                  <a:pt x="30" y="111"/>
                </a:cubicBezTo>
                <a:cubicBezTo>
                  <a:pt x="25" y="114"/>
                  <a:pt x="19" y="118"/>
                  <a:pt x="15" y="122"/>
                </a:cubicBezTo>
                <a:cubicBezTo>
                  <a:pt x="10" y="127"/>
                  <a:pt x="5" y="131"/>
                  <a:pt x="2" y="138"/>
                </a:cubicBezTo>
                <a:cubicBezTo>
                  <a:pt x="1" y="142"/>
                  <a:pt x="0" y="146"/>
                  <a:pt x="0" y="151"/>
                </a:cubicBezTo>
                <a:cubicBezTo>
                  <a:pt x="0" y="155"/>
                  <a:pt x="1" y="159"/>
                  <a:pt x="3" y="163"/>
                </a:cubicBezTo>
                <a:cubicBezTo>
                  <a:pt x="4" y="165"/>
                  <a:pt x="6" y="166"/>
                  <a:pt x="7" y="168"/>
                </a:cubicBezTo>
                <a:cubicBezTo>
                  <a:pt x="8" y="169"/>
                  <a:pt x="10" y="171"/>
                  <a:pt x="11" y="172"/>
                </a:cubicBezTo>
                <a:cubicBezTo>
                  <a:pt x="14" y="175"/>
                  <a:pt x="17" y="177"/>
                  <a:pt x="21" y="179"/>
                </a:cubicBezTo>
                <a:cubicBezTo>
                  <a:pt x="33" y="186"/>
                  <a:pt x="45" y="190"/>
                  <a:pt x="58" y="193"/>
                </a:cubicBezTo>
                <a:cubicBezTo>
                  <a:pt x="70" y="197"/>
                  <a:pt x="83" y="200"/>
                  <a:pt x="95" y="202"/>
                </a:cubicBezTo>
                <a:cubicBezTo>
                  <a:pt x="101" y="203"/>
                  <a:pt x="108" y="204"/>
                  <a:pt x="113" y="205"/>
                </a:cubicBezTo>
                <a:cubicBezTo>
                  <a:pt x="128" y="208"/>
                  <a:pt x="142" y="210"/>
                  <a:pt x="158" y="212"/>
                </a:cubicBezTo>
                <a:cubicBezTo>
                  <a:pt x="197" y="217"/>
                  <a:pt x="236" y="220"/>
                  <a:pt x="272" y="223"/>
                </a:cubicBezTo>
                <a:cubicBezTo>
                  <a:pt x="318" y="226"/>
                  <a:pt x="386" y="230"/>
                  <a:pt x="440" y="232"/>
                </a:cubicBezTo>
                <a:cubicBezTo>
                  <a:pt x="452" y="232"/>
                  <a:pt x="464" y="233"/>
                  <a:pt x="476" y="233"/>
                </a:cubicBezTo>
                <a:cubicBezTo>
                  <a:pt x="515" y="234"/>
                  <a:pt x="564" y="235"/>
                  <a:pt x="605" y="236"/>
                </a:cubicBezTo>
                <a:cubicBezTo>
                  <a:pt x="690" y="237"/>
                  <a:pt x="777" y="235"/>
                  <a:pt x="863" y="231"/>
                </a:cubicBezTo>
                <a:cubicBezTo>
                  <a:pt x="906" y="229"/>
                  <a:pt x="950" y="227"/>
                  <a:pt x="992" y="223"/>
                </a:cubicBezTo>
                <a:cubicBezTo>
                  <a:pt x="1035" y="220"/>
                  <a:pt x="1078" y="216"/>
                  <a:pt x="1120" y="209"/>
                </a:cubicBezTo>
                <a:cubicBezTo>
                  <a:pt x="1133" y="207"/>
                  <a:pt x="1153" y="203"/>
                  <a:pt x="1164" y="200"/>
                </a:cubicBezTo>
                <a:cubicBezTo>
                  <a:pt x="1167" y="200"/>
                  <a:pt x="1174" y="198"/>
                  <a:pt x="1180" y="197"/>
                </a:cubicBezTo>
                <a:cubicBezTo>
                  <a:pt x="1201" y="191"/>
                  <a:pt x="1226" y="184"/>
                  <a:pt x="1252" y="176"/>
                </a:cubicBezTo>
                <a:cubicBezTo>
                  <a:pt x="1259" y="174"/>
                  <a:pt x="1274" y="167"/>
                  <a:pt x="1282" y="162"/>
                </a:cubicBezTo>
                <a:cubicBezTo>
                  <a:pt x="1286" y="160"/>
                  <a:pt x="1277" y="165"/>
                  <a:pt x="1284" y="161"/>
                </a:cubicBezTo>
                <a:cubicBezTo>
                  <a:pt x="1288" y="159"/>
                  <a:pt x="1294" y="155"/>
                  <a:pt x="1301" y="150"/>
                </a:cubicBezTo>
                <a:cubicBezTo>
                  <a:pt x="1304" y="148"/>
                  <a:pt x="1308" y="145"/>
                  <a:pt x="1311" y="141"/>
                </a:cubicBezTo>
                <a:cubicBezTo>
                  <a:pt x="1313" y="139"/>
                  <a:pt x="1315" y="137"/>
                  <a:pt x="1317" y="134"/>
                </a:cubicBezTo>
                <a:cubicBezTo>
                  <a:pt x="1317" y="133"/>
                  <a:pt x="1318" y="132"/>
                  <a:pt x="1319" y="130"/>
                </a:cubicBezTo>
                <a:cubicBezTo>
                  <a:pt x="1319" y="129"/>
                  <a:pt x="1319" y="128"/>
                  <a:pt x="1319" y="127"/>
                </a:cubicBezTo>
                <a:cubicBezTo>
                  <a:pt x="1319" y="126"/>
                  <a:pt x="1319" y="126"/>
                  <a:pt x="1319" y="126"/>
                </a:cubicBezTo>
                <a:close/>
                <a:moveTo>
                  <a:pt x="1104" y="52"/>
                </a:moveTo>
                <a:cubicBezTo>
                  <a:pt x="1102" y="51"/>
                  <a:pt x="1092" y="50"/>
                  <a:pt x="1091" y="50"/>
                </a:cubicBezTo>
                <a:cubicBezTo>
                  <a:pt x="1095" y="50"/>
                  <a:pt x="1103" y="52"/>
                  <a:pt x="1104" y="52"/>
                </a:cubicBezTo>
                <a:close/>
                <a:moveTo>
                  <a:pt x="985" y="52"/>
                </a:moveTo>
                <a:cubicBezTo>
                  <a:pt x="985" y="52"/>
                  <a:pt x="985" y="52"/>
                  <a:pt x="985" y="52"/>
                </a:cubicBezTo>
                <a:cubicBezTo>
                  <a:pt x="985" y="52"/>
                  <a:pt x="985" y="52"/>
                  <a:pt x="985" y="52"/>
                </a:cubicBezTo>
                <a:close/>
                <a:moveTo>
                  <a:pt x="689" y="44"/>
                </a:moveTo>
                <a:cubicBezTo>
                  <a:pt x="689" y="43"/>
                  <a:pt x="688" y="44"/>
                  <a:pt x="688" y="43"/>
                </a:cubicBezTo>
                <a:cubicBezTo>
                  <a:pt x="689" y="43"/>
                  <a:pt x="689" y="43"/>
                  <a:pt x="689" y="43"/>
                </a:cubicBezTo>
                <a:cubicBezTo>
                  <a:pt x="689" y="43"/>
                  <a:pt x="687" y="43"/>
                  <a:pt x="687" y="43"/>
                </a:cubicBezTo>
                <a:cubicBezTo>
                  <a:pt x="687" y="43"/>
                  <a:pt x="688" y="44"/>
                  <a:pt x="688" y="43"/>
                </a:cubicBezTo>
                <a:cubicBezTo>
                  <a:pt x="688" y="43"/>
                  <a:pt x="688" y="43"/>
                  <a:pt x="688" y="44"/>
                </a:cubicBezTo>
                <a:cubicBezTo>
                  <a:pt x="688" y="44"/>
                  <a:pt x="688" y="43"/>
                  <a:pt x="688" y="43"/>
                </a:cubicBezTo>
                <a:cubicBezTo>
                  <a:pt x="688" y="44"/>
                  <a:pt x="688" y="44"/>
                  <a:pt x="688" y="44"/>
                </a:cubicBezTo>
                <a:cubicBezTo>
                  <a:pt x="689" y="44"/>
                  <a:pt x="689" y="44"/>
                  <a:pt x="689" y="44"/>
                </a:cubicBezTo>
                <a:close/>
                <a:moveTo>
                  <a:pt x="1041" y="46"/>
                </a:moveTo>
                <a:cubicBezTo>
                  <a:pt x="1044" y="47"/>
                  <a:pt x="1051" y="47"/>
                  <a:pt x="1053" y="48"/>
                </a:cubicBezTo>
                <a:cubicBezTo>
                  <a:pt x="1049" y="47"/>
                  <a:pt x="1042" y="46"/>
                  <a:pt x="1041" y="46"/>
                </a:cubicBezTo>
                <a:close/>
                <a:moveTo>
                  <a:pt x="689" y="39"/>
                </a:moveTo>
                <a:cubicBezTo>
                  <a:pt x="689" y="39"/>
                  <a:pt x="688" y="39"/>
                  <a:pt x="688" y="39"/>
                </a:cubicBezTo>
                <a:cubicBezTo>
                  <a:pt x="689" y="39"/>
                  <a:pt x="689" y="39"/>
                  <a:pt x="689" y="39"/>
                </a:cubicBezTo>
                <a:close/>
                <a:moveTo>
                  <a:pt x="688" y="45"/>
                </a:moveTo>
                <a:cubicBezTo>
                  <a:pt x="688" y="45"/>
                  <a:pt x="688" y="45"/>
                  <a:pt x="687" y="45"/>
                </a:cubicBezTo>
                <a:cubicBezTo>
                  <a:pt x="688" y="45"/>
                  <a:pt x="688" y="45"/>
                  <a:pt x="688" y="45"/>
                </a:cubicBezTo>
                <a:close/>
                <a:moveTo>
                  <a:pt x="863" y="47"/>
                </a:moveTo>
                <a:cubicBezTo>
                  <a:pt x="849" y="46"/>
                  <a:pt x="839" y="46"/>
                  <a:pt x="830" y="46"/>
                </a:cubicBezTo>
                <a:cubicBezTo>
                  <a:pt x="838" y="46"/>
                  <a:pt x="848" y="46"/>
                  <a:pt x="853" y="47"/>
                </a:cubicBezTo>
                <a:cubicBezTo>
                  <a:pt x="855" y="46"/>
                  <a:pt x="860" y="47"/>
                  <a:pt x="863" y="47"/>
                </a:cubicBezTo>
                <a:close/>
                <a:moveTo>
                  <a:pt x="1279" y="100"/>
                </a:moveTo>
                <a:cubicBezTo>
                  <a:pt x="1276" y="98"/>
                  <a:pt x="1271" y="96"/>
                  <a:pt x="1270" y="96"/>
                </a:cubicBezTo>
                <a:cubicBezTo>
                  <a:pt x="1274" y="98"/>
                  <a:pt x="1277" y="99"/>
                  <a:pt x="1279" y="100"/>
                </a:cubicBezTo>
                <a:close/>
                <a:moveTo>
                  <a:pt x="688" y="39"/>
                </a:moveTo>
                <a:cubicBezTo>
                  <a:pt x="688" y="39"/>
                  <a:pt x="688" y="39"/>
                  <a:pt x="688" y="39"/>
                </a:cubicBezTo>
                <a:cubicBezTo>
                  <a:pt x="688" y="39"/>
                  <a:pt x="688" y="39"/>
                  <a:pt x="688" y="39"/>
                </a:cubicBezTo>
                <a:cubicBezTo>
                  <a:pt x="688" y="39"/>
                  <a:pt x="688" y="39"/>
                  <a:pt x="688" y="39"/>
                </a:cubicBezTo>
                <a:close/>
                <a:moveTo>
                  <a:pt x="688" y="46"/>
                </a:moveTo>
                <a:cubicBezTo>
                  <a:pt x="688" y="46"/>
                  <a:pt x="689" y="46"/>
                  <a:pt x="689" y="46"/>
                </a:cubicBezTo>
                <a:cubicBezTo>
                  <a:pt x="688" y="46"/>
                  <a:pt x="688" y="46"/>
                  <a:pt x="688" y="46"/>
                </a:cubicBezTo>
                <a:close/>
                <a:moveTo>
                  <a:pt x="769" y="37"/>
                </a:moveTo>
                <a:cubicBezTo>
                  <a:pt x="762" y="37"/>
                  <a:pt x="762" y="37"/>
                  <a:pt x="762" y="37"/>
                </a:cubicBezTo>
                <a:cubicBezTo>
                  <a:pt x="761" y="37"/>
                  <a:pt x="762" y="37"/>
                  <a:pt x="763" y="37"/>
                </a:cubicBezTo>
                <a:cubicBezTo>
                  <a:pt x="768" y="37"/>
                  <a:pt x="769" y="37"/>
                  <a:pt x="769" y="37"/>
                </a:cubicBezTo>
                <a:close/>
                <a:moveTo>
                  <a:pt x="923" y="41"/>
                </a:moveTo>
                <a:cubicBezTo>
                  <a:pt x="912" y="40"/>
                  <a:pt x="912" y="40"/>
                  <a:pt x="912" y="40"/>
                </a:cubicBezTo>
                <a:cubicBezTo>
                  <a:pt x="907" y="40"/>
                  <a:pt x="879" y="39"/>
                  <a:pt x="882" y="39"/>
                </a:cubicBezTo>
                <a:cubicBezTo>
                  <a:pt x="899" y="40"/>
                  <a:pt x="924" y="41"/>
                  <a:pt x="938" y="42"/>
                </a:cubicBezTo>
                <a:cubicBezTo>
                  <a:pt x="933" y="41"/>
                  <a:pt x="928" y="41"/>
                  <a:pt x="923" y="41"/>
                </a:cubicBezTo>
                <a:close/>
                <a:moveTo>
                  <a:pt x="926" y="46"/>
                </a:moveTo>
                <a:cubicBezTo>
                  <a:pt x="967" y="48"/>
                  <a:pt x="967" y="48"/>
                  <a:pt x="967" y="48"/>
                </a:cubicBezTo>
                <a:cubicBezTo>
                  <a:pt x="954" y="47"/>
                  <a:pt x="939" y="46"/>
                  <a:pt x="926" y="46"/>
                </a:cubicBezTo>
                <a:close/>
                <a:moveTo>
                  <a:pt x="683" y="48"/>
                </a:moveTo>
                <a:cubicBezTo>
                  <a:pt x="683" y="48"/>
                  <a:pt x="683" y="48"/>
                  <a:pt x="683" y="48"/>
                </a:cubicBezTo>
                <a:close/>
                <a:moveTo>
                  <a:pt x="985" y="52"/>
                </a:moveTo>
                <a:cubicBezTo>
                  <a:pt x="985" y="52"/>
                  <a:pt x="986" y="52"/>
                  <a:pt x="986" y="52"/>
                </a:cubicBezTo>
                <a:cubicBezTo>
                  <a:pt x="986" y="52"/>
                  <a:pt x="985" y="52"/>
                  <a:pt x="985" y="52"/>
                </a:cubicBezTo>
                <a:close/>
                <a:moveTo>
                  <a:pt x="687" y="40"/>
                </a:moveTo>
                <a:cubicBezTo>
                  <a:pt x="687" y="40"/>
                  <a:pt x="687" y="40"/>
                  <a:pt x="687" y="40"/>
                </a:cubicBezTo>
                <a:cubicBezTo>
                  <a:pt x="687" y="40"/>
                  <a:pt x="687" y="40"/>
                  <a:pt x="687" y="40"/>
                </a:cubicBezTo>
                <a:close/>
                <a:moveTo>
                  <a:pt x="687" y="41"/>
                </a:moveTo>
                <a:cubicBezTo>
                  <a:pt x="687" y="41"/>
                  <a:pt x="687" y="41"/>
                  <a:pt x="687" y="41"/>
                </a:cubicBezTo>
                <a:cubicBezTo>
                  <a:pt x="687" y="41"/>
                  <a:pt x="687" y="41"/>
                  <a:pt x="687" y="41"/>
                </a:cubicBezTo>
                <a:close/>
                <a:moveTo>
                  <a:pt x="689" y="38"/>
                </a:moveTo>
                <a:cubicBezTo>
                  <a:pt x="689" y="38"/>
                  <a:pt x="689" y="38"/>
                  <a:pt x="689" y="38"/>
                </a:cubicBezTo>
                <a:cubicBezTo>
                  <a:pt x="689" y="38"/>
                  <a:pt x="689" y="38"/>
                  <a:pt x="689" y="38"/>
                </a:cubicBezTo>
                <a:cubicBezTo>
                  <a:pt x="689" y="38"/>
                  <a:pt x="689" y="38"/>
                  <a:pt x="689" y="38"/>
                </a:cubicBezTo>
                <a:cubicBezTo>
                  <a:pt x="689" y="38"/>
                  <a:pt x="689" y="38"/>
                  <a:pt x="689" y="38"/>
                </a:cubicBezTo>
                <a:cubicBezTo>
                  <a:pt x="689" y="38"/>
                  <a:pt x="689" y="38"/>
                  <a:pt x="689" y="38"/>
                </a:cubicBezTo>
                <a:cubicBezTo>
                  <a:pt x="689" y="38"/>
                  <a:pt x="690" y="38"/>
                  <a:pt x="690" y="38"/>
                </a:cubicBezTo>
                <a:cubicBezTo>
                  <a:pt x="689" y="38"/>
                  <a:pt x="689" y="38"/>
                  <a:pt x="689" y="38"/>
                </a:cubicBezTo>
                <a:close/>
                <a:moveTo>
                  <a:pt x="689" y="45"/>
                </a:moveTo>
                <a:cubicBezTo>
                  <a:pt x="689" y="44"/>
                  <a:pt x="689" y="45"/>
                  <a:pt x="689" y="45"/>
                </a:cubicBezTo>
                <a:cubicBezTo>
                  <a:pt x="689" y="45"/>
                  <a:pt x="689" y="45"/>
                  <a:pt x="689" y="45"/>
                </a:cubicBezTo>
                <a:close/>
                <a:moveTo>
                  <a:pt x="688" y="39"/>
                </a:moveTo>
                <a:cubicBezTo>
                  <a:pt x="688" y="39"/>
                  <a:pt x="687" y="38"/>
                  <a:pt x="687" y="39"/>
                </a:cubicBezTo>
                <a:cubicBezTo>
                  <a:pt x="687" y="39"/>
                  <a:pt x="688" y="39"/>
                  <a:pt x="688" y="39"/>
                </a:cubicBezTo>
                <a:close/>
                <a:moveTo>
                  <a:pt x="688" y="41"/>
                </a:moveTo>
                <a:cubicBezTo>
                  <a:pt x="688" y="41"/>
                  <a:pt x="688" y="41"/>
                  <a:pt x="688" y="41"/>
                </a:cubicBezTo>
                <a:cubicBezTo>
                  <a:pt x="688" y="41"/>
                  <a:pt x="688" y="41"/>
                  <a:pt x="688" y="41"/>
                </a:cubicBezTo>
                <a:cubicBezTo>
                  <a:pt x="687" y="41"/>
                  <a:pt x="688" y="41"/>
                  <a:pt x="688" y="41"/>
                </a:cubicBezTo>
                <a:close/>
                <a:moveTo>
                  <a:pt x="699" y="40"/>
                </a:moveTo>
                <a:cubicBezTo>
                  <a:pt x="689" y="41"/>
                  <a:pt x="689" y="41"/>
                  <a:pt x="689" y="41"/>
                </a:cubicBezTo>
                <a:cubicBezTo>
                  <a:pt x="689" y="41"/>
                  <a:pt x="688" y="41"/>
                  <a:pt x="688" y="41"/>
                </a:cubicBezTo>
                <a:cubicBezTo>
                  <a:pt x="688" y="41"/>
                  <a:pt x="689" y="41"/>
                  <a:pt x="689" y="41"/>
                </a:cubicBezTo>
                <a:cubicBezTo>
                  <a:pt x="689" y="41"/>
                  <a:pt x="689" y="41"/>
                  <a:pt x="689" y="41"/>
                </a:cubicBezTo>
                <a:lnTo>
                  <a:pt x="699" y="40"/>
                </a:lnTo>
                <a:close/>
                <a:moveTo>
                  <a:pt x="688" y="41"/>
                </a:moveTo>
                <a:cubicBezTo>
                  <a:pt x="688" y="41"/>
                  <a:pt x="688" y="41"/>
                  <a:pt x="688" y="41"/>
                </a:cubicBezTo>
                <a:cubicBezTo>
                  <a:pt x="688" y="41"/>
                  <a:pt x="688" y="41"/>
                  <a:pt x="688" y="41"/>
                </a:cubicBezTo>
                <a:cubicBezTo>
                  <a:pt x="688" y="41"/>
                  <a:pt x="688" y="41"/>
                  <a:pt x="688" y="41"/>
                </a:cubicBezTo>
                <a:close/>
              </a:path>
            </a:pathLst>
          </a:custGeom>
          <a:solidFill>
            <a:schemeClr val="accent6"/>
          </a:solidFill>
          <a:ln>
            <a:noFill/>
          </a:ln>
          <a:effectLst/>
        </p:spPr>
        <p:txBody>
          <a:bodyPr vert="horz" wrap="square" lIns="97967" tIns="48983" rIns="97967" bIns="4898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4" name="Freeform 33"/>
          <p:cNvSpPr>
            <a:spLocks noEditPoints="1"/>
          </p:cNvSpPr>
          <p:nvPr/>
        </p:nvSpPr>
        <p:spPr bwMode="auto">
          <a:xfrm>
            <a:off x="5679338" y="1225287"/>
            <a:ext cx="416663" cy="205300"/>
          </a:xfrm>
          <a:custGeom>
            <a:avLst/>
            <a:gdLst>
              <a:gd name="T0" fmla="*/ 685 w 1319"/>
              <a:gd name="T1" fmla="*/ 39 h 237"/>
              <a:gd name="T2" fmla="*/ 684 w 1319"/>
              <a:gd name="T3" fmla="*/ 48 h 237"/>
              <a:gd name="T4" fmla="*/ 686 w 1319"/>
              <a:gd name="T5" fmla="*/ 40 h 237"/>
              <a:gd name="T6" fmla="*/ 689 w 1319"/>
              <a:gd name="T7" fmla="*/ 38 h 237"/>
              <a:gd name="T8" fmla="*/ 1030 w 1319"/>
              <a:gd name="T9" fmla="*/ 43 h 237"/>
              <a:gd name="T10" fmla="*/ 1319 w 1319"/>
              <a:gd name="T11" fmla="*/ 126 h 237"/>
              <a:gd name="T12" fmla="*/ 1278 w 1319"/>
              <a:gd name="T13" fmla="*/ 85 h 237"/>
              <a:gd name="T14" fmla="*/ 1098 w 1319"/>
              <a:gd name="T15" fmla="*/ 53 h 237"/>
              <a:gd name="T16" fmla="*/ 927 w 1319"/>
              <a:gd name="T17" fmla="*/ 38 h 237"/>
              <a:gd name="T18" fmla="*/ 835 w 1319"/>
              <a:gd name="T19" fmla="*/ 36 h 237"/>
              <a:gd name="T20" fmla="*/ 809 w 1319"/>
              <a:gd name="T21" fmla="*/ 36 h 237"/>
              <a:gd name="T22" fmla="*/ 927 w 1319"/>
              <a:gd name="T23" fmla="*/ 39 h 237"/>
              <a:gd name="T24" fmla="*/ 906 w 1319"/>
              <a:gd name="T25" fmla="*/ 40 h 237"/>
              <a:gd name="T26" fmla="*/ 954 w 1319"/>
              <a:gd name="T27" fmla="*/ 43 h 237"/>
              <a:gd name="T28" fmla="*/ 718 w 1319"/>
              <a:gd name="T29" fmla="*/ 40 h 237"/>
              <a:gd name="T30" fmla="*/ 1084 w 1319"/>
              <a:gd name="T31" fmla="*/ 57 h 237"/>
              <a:gd name="T32" fmla="*/ 954 w 1319"/>
              <a:gd name="T33" fmla="*/ 48 h 237"/>
              <a:gd name="T34" fmla="*/ 688 w 1319"/>
              <a:gd name="T35" fmla="*/ 45 h 237"/>
              <a:gd name="T36" fmla="*/ 692 w 1319"/>
              <a:gd name="T37" fmla="*/ 45 h 237"/>
              <a:gd name="T38" fmla="*/ 941 w 1319"/>
              <a:gd name="T39" fmla="*/ 49 h 237"/>
              <a:gd name="T40" fmla="*/ 1142 w 1319"/>
              <a:gd name="T41" fmla="*/ 69 h 237"/>
              <a:gd name="T42" fmla="*/ 1291 w 1319"/>
              <a:gd name="T43" fmla="*/ 105 h 237"/>
              <a:gd name="T44" fmla="*/ 1300 w 1319"/>
              <a:gd name="T45" fmla="*/ 134 h 237"/>
              <a:gd name="T46" fmla="*/ 1171 w 1319"/>
              <a:gd name="T47" fmla="*/ 185 h 237"/>
              <a:gd name="T48" fmla="*/ 765 w 1319"/>
              <a:gd name="T49" fmla="*/ 221 h 237"/>
              <a:gd name="T50" fmla="*/ 244 w 1319"/>
              <a:gd name="T51" fmla="*/ 206 h 237"/>
              <a:gd name="T52" fmla="*/ 14 w 1319"/>
              <a:gd name="T53" fmla="*/ 149 h 237"/>
              <a:gd name="T54" fmla="*/ 350 w 1319"/>
              <a:gd name="T55" fmla="*/ 42 h 237"/>
              <a:gd name="T56" fmla="*/ 774 w 1319"/>
              <a:gd name="T57" fmla="*/ 16 h 237"/>
              <a:gd name="T58" fmla="*/ 1123 w 1319"/>
              <a:gd name="T59" fmla="*/ 36 h 237"/>
              <a:gd name="T60" fmla="*/ 1130 w 1319"/>
              <a:gd name="T61" fmla="*/ 38 h 237"/>
              <a:gd name="T62" fmla="*/ 1137 w 1319"/>
              <a:gd name="T63" fmla="*/ 38 h 237"/>
              <a:gd name="T64" fmla="*/ 1144 w 1319"/>
              <a:gd name="T65" fmla="*/ 33 h 237"/>
              <a:gd name="T66" fmla="*/ 1143 w 1319"/>
              <a:gd name="T67" fmla="*/ 25 h 237"/>
              <a:gd name="T68" fmla="*/ 1137 w 1319"/>
              <a:gd name="T69" fmla="*/ 20 h 237"/>
              <a:gd name="T70" fmla="*/ 1131 w 1319"/>
              <a:gd name="T71" fmla="*/ 19 h 237"/>
              <a:gd name="T72" fmla="*/ 1122 w 1319"/>
              <a:gd name="T73" fmla="*/ 19 h 237"/>
              <a:gd name="T74" fmla="*/ 920 w 1319"/>
              <a:gd name="T75" fmla="*/ 2 h 237"/>
              <a:gd name="T76" fmla="*/ 750 w 1319"/>
              <a:gd name="T77" fmla="*/ 1 h 237"/>
              <a:gd name="T78" fmla="*/ 385 w 1319"/>
              <a:gd name="T79" fmla="*/ 23 h 237"/>
              <a:gd name="T80" fmla="*/ 65 w 1319"/>
              <a:gd name="T81" fmla="*/ 94 h 237"/>
              <a:gd name="T82" fmla="*/ 7 w 1319"/>
              <a:gd name="T83" fmla="*/ 168 h 237"/>
              <a:gd name="T84" fmla="*/ 158 w 1319"/>
              <a:gd name="T85" fmla="*/ 212 h 237"/>
              <a:gd name="T86" fmla="*/ 992 w 1319"/>
              <a:gd name="T87" fmla="*/ 223 h 237"/>
              <a:gd name="T88" fmla="*/ 1284 w 1319"/>
              <a:gd name="T89" fmla="*/ 161 h 237"/>
              <a:gd name="T90" fmla="*/ 1319 w 1319"/>
              <a:gd name="T91" fmla="*/ 126 h 237"/>
              <a:gd name="T92" fmla="*/ 985 w 1319"/>
              <a:gd name="T93" fmla="*/ 52 h 237"/>
              <a:gd name="T94" fmla="*/ 688 w 1319"/>
              <a:gd name="T95" fmla="*/ 44 h 237"/>
              <a:gd name="T96" fmla="*/ 1041 w 1319"/>
              <a:gd name="T97" fmla="*/ 46 h 237"/>
              <a:gd name="T98" fmla="*/ 688 w 1319"/>
              <a:gd name="T99" fmla="*/ 45 h 237"/>
              <a:gd name="T100" fmla="*/ 1270 w 1319"/>
              <a:gd name="T101" fmla="*/ 96 h 237"/>
              <a:gd name="T102" fmla="*/ 688 w 1319"/>
              <a:gd name="T103" fmla="*/ 46 h 237"/>
              <a:gd name="T104" fmla="*/ 769 w 1319"/>
              <a:gd name="T105" fmla="*/ 37 h 237"/>
              <a:gd name="T106" fmla="*/ 926 w 1319"/>
              <a:gd name="T107" fmla="*/ 46 h 237"/>
              <a:gd name="T108" fmla="*/ 986 w 1319"/>
              <a:gd name="T109" fmla="*/ 52 h 237"/>
              <a:gd name="T110" fmla="*/ 687 w 1319"/>
              <a:gd name="T111" fmla="*/ 41 h 237"/>
              <a:gd name="T112" fmla="*/ 689 w 1319"/>
              <a:gd name="T113" fmla="*/ 38 h 237"/>
              <a:gd name="T114" fmla="*/ 689 w 1319"/>
              <a:gd name="T115" fmla="*/ 45 h 237"/>
              <a:gd name="T116" fmla="*/ 688 w 1319"/>
              <a:gd name="T117" fmla="*/ 41 h 237"/>
              <a:gd name="T118" fmla="*/ 689 w 1319"/>
              <a:gd name="T119" fmla="*/ 4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19" h="237">
                <a:moveTo>
                  <a:pt x="686" y="40"/>
                </a:moveTo>
                <a:cubicBezTo>
                  <a:pt x="686" y="40"/>
                  <a:pt x="686" y="40"/>
                  <a:pt x="686" y="40"/>
                </a:cubicBezTo>
                <a:cubicBezTo>
                  <a:pt x="686" y="40"/>
                  <a:pt x="685" y="40"/>
                  <a:pt x="684" y="40"/>
                </a:cubicBezTo>
                <a:cubicBezTo>
                  <a:pt x="684" y="40"/>
                  <a:pt x="684" y="40"/>
                  <a:pt x="684" y="40"/>
                </a:cubicBezTo>
                <a:cubicBezTo>
                  <a:pt x="684" y="40"/>
                  <a:pt x="684" y="40"/>
                  <a:pt x="683" y="40"/>
                </a:cubicBezTo>
                <a:cubicBezTo>
                  <a:pt x="684" y="39"/>
                  <a:pt x="685" y="40"/>
                  <a:pt x="685" y="39"/>
                </a:cubicBezTo>
                <a:cubicBezTo>
                  <a:pt x="685" y="39"/>
                  <a:pt x="685" y="39"/>
                  <a:pt x="685" y="39"/>
                </a:cubicBezTo>
                <a:cubicBezTo>
                  <a:pt x="686" y="39"/>
                  <a:pt x="687" y="39"/>
                  <a:pt x="688" y="39"/>
                </a:cubicBezTo>
                <a:cubicBezTo>
                  <a:pt x="687" y="40"/>
                  <a:pt x="686" y="39"/>
                  <a:pt x="686" y="40"/>
                </a:cubicBezTo>
                <a:close/>
                <a:moveTo>
                  <a:pt x="684" y="48"/>
                </a:moveTo>
                <a:cubicBezTo>
                  <a:pt x="685" y="48"/>
                  <a:pt x="685" y="48"/>
                  <a:pt x="685" y="48"/>
                </a:cubicBezTo>
                <a:cubicBezTo>
                  <a:pt x="685" y="48"/>
                  <a:pt x="684" y="48"/>
                  <a:pt x="684" y="48"/>
                </a:cubicBezTo>
                <a:close/>
                <a:moveTo>
                  <a:pt x="685" y="46"/>
                </a:moveTo>
                <a:cubicBezTo>
                  <a:pt x="685" y="46"/>
                  <a:pt x="685" y="46"/>
                  <a:pt x="685" y="46"/>
                </a:cubicBezTo>
                <a:cubicBezTo>
                  <a:pt x="685" y="46"/>
                  <a:pt x="685" y="46"/>
                  <a:pt x="685" y="46"/>
                </a:cubicBezTo>
                <a:close/>
                <a:moveTo>
                  <a:pt x="686" y="40"/>
                </a:moveTo>
                <a:cubicBezTo>
                  <a:pt x="686" y="40"/>
                  <a:pt x="687" y="40"/>
                  <a:pt x="687" y="40"/>
                </a:cubicBezTo>
                <a:cubicBezTo>
                  <a:pt x="686" y="40"/>
                  <a:pt x="686" y="40"/>
                  <a:pt x="686" y="40"/>
                </a:cubicBezTo>
                <a:cubicBezTo>
                  <a:pt x="686" y="40"/>
                  <a:pt x="686" y="40"/>
                  <a:pt x="686" y="40"/>
                </a:cubicBezTo>
                <a:close/>
                <a:moveTo>
                  <a:pt x="686" y="43"/>
                </a:moveTo>
                <a:cubicBezTo>
                  <a:pt x="686" y="44"/>
                  <a:pt x="686" y="43"/>
                  <a:pt x="686" y="43"/>
                </a:cubicBezTo>
                <a:close/>
                <a:moveTo>
                  <a:pt x="689" y="38"/>
                </a:moveTo>
                <a:cubicBezTo>
                  <a:pt x="688" y="38"/>
                  <a:pt x="688" y="38"/>
                  <a:pt x="688" y="39"/>
                </a:cubicBezTo>
                <a:cubicBezTo>
                  <a:pt x="688" y="39"/>
                  <a:pt x="689" y="39"/>
                  <a:pt x="689" y="38"/>
                </a:cubicBezTo>
                <a:close/>
                <a:moveTo>
                  <a:pt x="685" y="46"/>
                </a:moveTo>
                <a:cubicBezTo>
                  <a:pt x="685" y="46"/>
                  <a:pt x="685" y="46"/>
                  <a:pt x="685" y="46"/>
                </a:cubicBezTo>
                <a:close/>
                <a:moveTo>
                  <a:pt x="685" y="45"/>
                </a:moveTo>
                <a:cubicBezTo>
                  <a:pt x="685" y="45"/>
                  <a:pt x="685" y="45"/>
                  <a:pt x="685" y="45"/>
                </a:cubicBezTo>
                <a:cubicBezTo>
                  <a:pt x="685" y="45"/>
                  <a:pt x="685" y="45"/>
                  <a:pt x="685" y="45"/>
                </a:cubicBezTo>
                <a:close/>
                <a:moveTo>
                  <a:pt x="1030" y="43"/>
                </a:moveTo>
                <a:cubicBezTo>
                  <a:pt x="1023" y="42"/>
                  <a:pt x="1012" y="41"/>
                  <a:pt x="1009" y="41"/>
                </a:cubicBezTo>
                <a:cubicBezTo>
                  <a:pt x="1019" y="42"/>
                  <a:pt x="1026" y="43"/>
                  <a:pt x="1030" y="43"/>
                </a:cubicBezTo>
                <a:close/>
                <a:moveTo>
                  <a:pt x="1122" y="54"/>
                </a:moveTo>
                <a:cubicBezTo>
                  <a:pt x="1109" y="53"/>
                  <a:pt x="1109" y="53"/>
                  <a:pt x="1109" y="53"/>
                </a:cubicBezTo>
                <a:cubicBezTo>
                  <a:pt x="1108" y="53"/>
                  <a:pt x="1118" y="54"/>
                  <a:pt x="1122" y="54"/>
                </a:cubicBezTo>
                <a:close/>
                <a:moveTo>
                  <a:pt x="1319" y="126"/>
                </a:moveTo>
                <a:cubicBezTo>
                  <a:pt x="1319" y="125"/>
                  <a:pt x="1319" y="125"/>
                  <a:pt x="1319" y="125"/>
                </a:cubicBezTo>
                <a:cubicBezTo>
                  <a:pt x="1319" y="124"/>
                  <a:pt x="1319" y="124"/>
                  <a:pt x="1319" y="124"/>
                </a:cubicBezTo>
                <a:cubicBezTo>
                  <a:pt x="1319" y="118"/>
                  <a:pt x="1316" y="112"/>
                  <a:pt x="1313" y="108"/>
                </a:cubicBezTo>
                <a:cubicBezTo>
                  <a:pt x="1309" y="103"/>
                  <a:pt x="1305" y="100"/>
                  <a:pt x="1301" y="97"/>
                </a:cubicBezTo>
                <a:cubicBezTo>
                  <a:pt x="1293" y="91"/>
                  <a:pt x="1285" y="88"/>
                  <a:pt x="1279" y="86"/>
                </a:cubicBezTo>
                <a:cubicBezTo>
                  <a:pt x="1280" y="86"/>
                  <a:pt x="1280" y="86"/>
                  <a:pt x="1278" y="85"/>
                </a:cubicBezTo>
                <a:cubicBezTo>
                  <a:pt x="1272" y="83"/>
                  <a:pt x="1269" y="82"/>
                  <a:pt x="1262" y="80"/>
                </a:cubicBezTo>
                <a:cubicBezTo>
                  <a:pt x="1239" y="73"/>
                  <a:pt x="1219" y="70"/>
                  <a:pt x="1199" y="67"/>
                </a:cubicBezTo>
                <a:cubicBezTo>
                  <a:pt x="1180" y="64"/>
                  <a:pt x="1162" y="61"/>
                  <a:pt x="1142" y="58"/>
                </a:cubicBezTo>
                <a:cubicBezTo>
                  <a:pt x="1137" y="58"/>
                  <a:pt x="1123" y="55"/>
                  <a:pt x="1119" y="55"/>
                </a:cubicBezTo>
                <a:cubicBezTo>
                  <a:pt x="1126" y="56"/>
                  <a:pt x="1135" y="57"/>
                  <a:pt x="1134" y="57"/>
                </a:cubicBezTo>
                <a:cubicBezTo>
                  <a:pt x="1122" y="56"/>
                  <a:pt x="1106" y="54"/>
                  <a:pt x="1098" y="53"/>
                </a:cubicBezTo>
                <a:cubicBezTo>
                  <a:pt x="1083" y="51"/>
                  <a:pt x="1076" y="50"/>
                  <a:pt x="1062" y="49"/>
                </a:cubicBezTo>
                <a:cubicBezTo>
                  <a:pt x="1059" y="48"/>
                  <a:pt x="1065" y="49"/>
                  <a:pt x="1058" y="48"/>
                </a:cubicBezTo>
                <a:cubicBezTo>
                  <a:pt x="1037" y="46"/>
                  <a:pt x="1027" y="45"/>
                  <a:pt x="1008" y="43"/>
                </a:cubicBezTo>
                <a:cubicBezTo>
                  <a:pt x="1003" y="43"/>
                  <a:pt x="980" y="41"/>
                  <a:pt x="974" y="41"/>
                </a:cubicBezTo>
                <a:cubicBezTo>
                  <a:pt x="968" y="40"/>
                  <a:pt x="980" y="41"/>
                  <a:pt x="975" y="41"/>
                </a:cubicBezTo>
                <a:cubicBezTo>
                  <a:pt x="927" y="38"/>
                  <a:pt x="927" y="38"/>
                  <a:pt x="927" y="38"/>
                </a:cubicBezTo>
                <a:cubicBezTo>
                  <a:pt x="923" y="38"/>
                  <a:pt x="920" y="38"/>
                  <a:pt x="914" y="38"/>
                </a:cubicBezTo>
                <a:cubicBezTo>
                  <a:pt x="909" y="37"/>
                  <a:pt x="915" y="37"/>
                  <a:pt x="908" y="37"/>
                </a:cubicBezTo>
                <a:cubicBezTo>
                  <a:pt x="902" y="37"/>
                  <a:pt x="913" y="38"/>
                  <a:pt x="912" y="38"/>
                </a:cubicBezTo>
                <a:cubicBezTo>
                  <a:pt x="903" y="37"/>
                  <a:pt x="905" y="38"/>
                  <a:pt x="900" y="38"/>
                </a:cubicBezTo>
                <a:cubicBezTo>
                  <a:pt x="888" y="37"/>
                  <a:pt x="880" y="37"/>
                  <a:pt x="869" y="37"/>
                </a:cubicBezTo>
                <a:cubicBezTo>
                  <a:pt x="835" y="36"/>
                  <a:pt x="835" y="36"/>
                  <a:pt x="835" y="36"/>
                </a:cubicBezTo>
                <a:cubicBezTo>
                  <a:pt x="811" y="36"/>
                  <a:pt x="811" y="36"/>
                  <a:pt x="811" y="36"/>
                </a:cubicBezTo>
                <a:cubicBezTo>
                  <a:pt x="786" y="36"/>
                  <a:pt x="786" y="36"/>
                  <a:pt x="786" y="36"/>
                </a:cubicBezTo>
                <a:cubicBezTo>
                  <a:pt x="781" y="36"/>
                  <a:pt x="790" y="36"/>
                  <a:pt x="782" y="36"/>
                </a:cubicBezTo>
                <a:cubicBezTo>
                  <a:pt x="749" y="36"/>
                  <a:pt x="716" y="37"/>
                  <a:pt x="692" y="38"/>
                </a:cubicBezTo>
                <a:cubicBezTo>
                  <a:pt x="729" y="36"/>
                  <a:pt x="757" y="36"/>
                  <a:pt x="790" y="36"/>
                </a:cubicBezTo>
                <a:cubicBezTo>
                  <a:pt x="795" y="36"/>
                  <a:pt x="804" y="36"/>
                  <a:pt x="809" y="36"/>
                </a:cubicBezTo>
                <a:cubicBezTo>
                  <a:pt x="811" y="36"/>
                  <a:pt x="804" y="36"/>
                  <a:pt x="811" y="36"/>
                </a:cubicBezTo>
                <a:cubicBezTo>
                  <a:pt x="818" y="36"/>
                  <a:pt x="818" y="36"/>
                  <a:pt x="818" y="36"/>
                </a:cubicBezTo>
                <a:cubicBezTo>
                  <a:pt x="814" y="36"/>
                  <a:pt x="821" y="36"/>
                  <a:pt x="823" y="37"/>
                </a:cubicBezTo>
                <a:cubicBezTo>
                  <a:pt x="851" y="37"/>
                  <a:pt x="873" y="37"/>
                  <a:pt x="898" y="38"/>
                </a:cubicBezTo>
                <a:cubicBezTo>
                  <a:pt x="902" y="38"/>
                  <a:pt x="894" y="38"/>
                  <a:pt x="900" y="38"/>
                </a:cubicBezTo>
                <a:cubicBezTo>
                  <a:pt x="927" y="39"/>
                  <a:pt x="927" y="39"/>
                  <a:pt x="927" y="39"/>
                </a:cubicBezTo>
                <a:cubicBezTo>
                  <a:pt x="930" y="40"/>
                  <a:pt x="937" y="40"/>
                  <a:pt x="933" y="40"/>
                </a:cubicBezTo>
                <a:cubicBezTo>
                  <a:pt x="901" y="38"/>
                  <a:pt x="856" y="37"/>
                  <a:pt x="817" y="37"/>
                </a:cubicBezTo>
                <a:cubicBezTo>
                  <a:pt x="806" y="37"/>
                  <a:pt x="793" y="37"/>
                  <a:pt x="787" y="37"/>
                </a:cubicBezTo>
                <a:cubicBezTo>
                  <a:pt x="804" y="37"/>
                  <a:pt x="818" y="37"/>
                  <a:pt x="833" y="38"/>
                </a:cubicBezTo>
                <a:cubicBezTo>
                  <a:pt x="853" y="38"/>
                  <a:pt x="874" y="38"/>
                  <a:pt x="893" y="39"/>
                </a:cubicBezTo>
                <a:cubicBezTo>
                  <a:pt x="906" y="40"/>
                  <a:pt x="906" y="40"/>
                  <a:pt x="906" y="40"/>
                </a:cubicBezTo>
                <a:cubicBezTo>
                  <a:pt x="920" y="40"/>
                  <a:pt x="920" y="40"/>
                  <a:pt x="920" y="40"/>
                </a:cubicBezTo>
                <a:cubicBezTo>
                  <a:pt x="929" y="41"/>
                  <a:pt x="929" y="41"/>
                  <a:pt x="929" y="41"/>
                </a:cubicBezTo>
                <a:cubicBezTo>
                  <a:pt x="937" y="41"/>
                  <a:pt x="944" y="41"/>
                  <a:pt x="953" y="42"/>
                </a:cubicBezTo>
                <a:cubicBezTo>
                  <a:pt x="968" y="43"/>
                  <a:pt x="983" y="44"/>
                  <a:pt x="999" y="46"/>
                </a:cubicBezTo>
                <a:cubicBezTo>
                  <a:pt x="1002" y="46"/>
                  <a:pt x="1001" y="46"/>
                  <a:pt x="997" y="46"/>
                </a:cubicBezTo>
                <a:cubicBezTo>
                  <a:pt x="977" y="44"/>
                  <a:pt x="974" y="44"/>
                  <a:pt x="954" y="43"/>
                </a:cubicBezTo>
                <a:cubicBezTo>
                  <a:pt x="956" y="43"/>
                  <a:pt x="958" y="43"/>
                  <a:pt x="957" y="43"/>
                </a:cubicBezTo>
                <a:cubicBezTo>
                  <a:pt x="951" y="43"/>
                  <a:pt x="949" y="42"/>
                  <a:pt x="945" y="42"/>
                </a:cubicBezTo>
                <a:cubicBezTo>
                  <a:pt x="960" y="43"/>
                  <a:pt x="958" y="43"/>
                  <a:pt x="953" y="43"/>
                </a:cubicBezTo>
                <a:cubicBezTo>
                  <a:pt x="916" y="41"/>
                  <a:pt x="870" y="39"/>
                  <a:pt x="840" y="39"/>
                </a:cubicBezTo>
                <a:cubicBezTo>
                  <a:pt x="836" y="39"/>
                  <a:pt x="834" y="39"/>
                  <a:pt x="829" y="39"/>
                </a:cubicBezTo>
                <a:cubicBezTo>
                  <a:pt x="794" y="38"/>
                  <a:pt x="755" y="38"/>
                  <a:pt x="718" y="40"/>
                </a:cubicBezTo>
                <a:cubicBezTo>
                  <a:pt x="761" y="39"/>
                  <a:pt x="805" y="38"/>
                  <a:pt x="854" y="39"/>
                </a:cubicBezTo>
                <a:cubicBezTo>
                  <a:pt x="856" y="39"/>
                  <a:pt x="854" y="39"/>
                  <a:pt x="859" y="40"/>
                </a:cubicBezTo>
                <a:cubicBezTo>
                  <a:pt x="880" y="40"/>
                  <a:pt x="904" y="41"/>
                  <a:pt x="920" y="42"/>
                </a:cubicBezTo>
                <a:cubicBezTo>
                  <a:pt x="941" y="44"/>
                  <a:pt x="941" y="44"/>
                  <a:pt x="941" y="44"/>
                </a:cubicBezTo>
                <a:cubicBezTo>
                  <a:pt x="993" y="47"/>
                  <a:pt x="1030" y="51"/>
                  <a:pt x="1079" y="57"/>
                </a:cubicBezTo>
                <a:cubicBezTo>
                  <a:pt x="1079" y="57"/>
                  <a:pt x="1082" y="57"/>
                  <a:pt x="1084" y="57"/>
                </a:cubicBezTo>
                <a:cubicBezTo>
                  <a:pt x="1073" y="57"/>
                  <a:pt x="1073" y="57"/>
                  <a:pt x="1073" y="57"/>
                </a:cubicBezTo>
                <a:cubicBezTo>
                  <a:pt x="1049" y="54"/>
                  <a:pt x="1049" y="54"/>
                  <a:pt x="1049" y="54"/>
                </a:cubicBezTo>
                <a:cubicBezTo>
                  <a:pt x="1008" y="50"/>
                  <a:pt x="950" y="45"/>
                  <a:pt x="898" y="43"/>
                </a:cubicBezTo>
                <a:cubicBezTo>
                  <a:pt x="892" y="43"/>
                  <a:pt x="897" y="43"/>
                  <a:pt x="901" y="44"/>
                </a:cubicBezTo>
                <a:cubicBezTo>
                  <a:pt x="926" y="45"/>
                  <a:pt x="948" y="46"/>
                  <a:pt x="975" y="48"/>
                </a:cubicBezTo>
                <a:cubicBezTo>
                  <a:pt x="984" y="50"/>
                  <a:pt x="974" y="49"/>
                  <a:pt x="954" y="48"/>
                </a:cubicBezTo>
                <a:cubicBezTo>
                  <a:pt x="937" y="47"/>
                  <a:pt x="914" y="45"/>
                  <a:pt x="893" y="45"/>
                </a:cubicBezTo>
                <a:cubicBezTo>
                  <a:pt x="871" y="44"/>
                  <a:pt x="851" y="43"/>
                  <a:pt x="841" y="43"/>
                </a:cubicBezTo>
                <a:cubicBezTo>
                  <a:pt x="791" y="42"/>
                  <a:pt x="742" y="43"/>
                  <a:pt x="693" y="45"/>
                </a:cubicBezTo>
                <a:cubicBezTo>
                  <a:pt x="689" y="45"/>
                  <a:pt x="689" y="45"/>
                  <a:pt x="689" y="45"/>
                </a:cubicBezTo>
                <a:cubicBezTo>
                  <a:pt x="689" y="45"/>
                  <a:pt x="689" y="45"/>
                  <a:pt x="689" y="45"/>
                </a:cubicBezTo>
                <a:cubicBezTo>
                  <a:pt x="688" y="45"/>
                  <a:pt x="688" y="45"/>
                  <a:pt x="688" y="45"/>
                </a:cubicBezTo>
                <a:cubicBezTo>
                  <a:pt x="686" y="45"/>
                  <a:pt x="686" y="45"/>
                  <a:pt x="686" y="45"/>
                </a:cubicBezTo>
                <a:cubicBezTo>
                  <a:pt x="686" y="45"/>
                  <a:pt x="687" y="45"/>
                  <a:pt x="688" y="45"/>
                </a:cubicBezTo>
                <a:cubicBezTo>
                  <a:pt x="689" y="45"/>
                  <a:pt x="689" y="45"/>
                  <a:pt x="689" y="45"/>
                </a:cubicBezTo>
                <a:cubicBezTo>
                  <a:pt x="689" y="45"/>
                  <a:pt x="689" y="45"/>
                  <a:pt x="689" y="45"/>
                </a:cubicBezTo>
                <a:cubicBezTo>
                  <a:pt x="689" y="45"/>
                  <a:pt x="689" y="45"/>
                  <a:pt x="689" y="45"/>
                </a:cubicBezTo>
                <a:cubicBezTo>
                  <a:pt x="692" y="45"/>
                  <a:pt x="692" y="45"/>
                  <a:pt x="692" y="45"/>
                </a:cubicBezTo>
                <a:cubicBezTo>
                  <a:pt x="701" y="45"/>
                  <a:pt x="701" y="45"/>
                  <a:pt x="701" y="45"/>
                </a:cubicBezTo>
                <a:cubicBezTo>
                  <a:pt x="701" y="45"/>
                  <a:pt x="703" y="44"/>
                  <a:pt x="707" y="44"/>
                </a:cubicBezTo>
                <a:cubicBezTo>
                  <a:pt x="756" y="43"/>
                  <a:pt x="811" y="43"/>
                  <a:pt x="855" y="43"/>
                </a:cubicBezTo>
                <a:cubicBezTo>
                  <a:pt x="873" y="44"/>
                  <a:pt x="908" y="45"/>
                  <a:pt x="926" y="47"/>
                </a:cubicBezTo>
                <a:cubicBezTo>
                  <a:pt x="922" y="47"/>
                  <a:pt x="907" y="46"/>
                  <a:pt x="888" y="46"/>
                </a:cubicBezTo>
                <a:cubicBezTo>
                  <a:pt x="907" y="46"/>
                  <a:pt x="925" y="48"/>
                  <a:pt x="941" y="49"/>
                </a:cubicBezTo>
                <a:cubicBezTo>
                  <a:pt x="955" y="49"/>
                  <a:pt x="978" y="51"/>
                  <a:pt x="985" y="52"/>
                </a:cubicBezTo>
                <a:cubicBezTo>
                  <a:pt x="986" y="52"/>
                  <a:pt x="984" y="52"/>
                  <a:pt x="985" y="52"/>
                </a:cubicBezTo>
                <a:cubicBezTo>
                  <a:pt x="986" y="52"/>
                  <a:pt x="996" y="53"/>
                  <a:pt x="997" y="53"/>
                </a:cubicBezTo>
                <a:cubicBezTo>
                  <a:pt x="1004" y="53"/>
                  <a:pt x="1003" y="53"/>
                  <a:pt x="1011" y="54"/>
                </a:cubicBezTo>
                <a:cubicBezTo>
                  <a:pt x="1022" y="55"/>
                  <a:pt x="1022" y="55"/>
                  <a:pt x="1029" y="56"/>
                </a:cubicBezTo>
                <a:cubicBezTo>
                  <a:pt x="1067" y="59"/>
                  <a:pt x="1104" y="64"/>
                  <a:pt x="1142" y="69"/>
                </a:cubicBezTo>
                <a:cubicBezTo>
                  <a:pt x="1154" y="71"/>
                  <a:pt x="1154" y="71"/>
                  <a:pt x="1154" y="71"/>
                </a:cubicBezTo>
                <a:cubicBezTo>
                  <a:pt x="1158" y="72"/>
                  <a:pt x="1155" y="72"/>
                  <a:pt x="1159" y="72"/>
                </a:cubicBezTo>
                <a:cubicBezTo>
                  <a:pt x="1162" y="73"/>
                  <a:pt x="1161" y="72"/>
                  <a:pt x="1165" y="73"/>
                </a:cubicBezTo>
                <a:cubicBezTo>
                  <a:pt x="1179" y="75"/>
                  <a:pt x="1196" y="78"/>
                  <a:pt x="1211" y="81"/>
                </a:cubicBezTo>
                <a:cubicBezTo>
                  <a:pt x="1229" y="84"/>
                  <a:pt x="1249" y="88"/>
                  <a:pt x="1267" y="94"/>
                </a:cubicBezTo>
                <a:cubicBezTo>
                  <a:pt x="1275" y="97"/>
                  <a:pt x="1284" y="101"/>
                  <a:pt x="1291" y="105"/>
                </a:cubicBezTo>
                <a:cubicBezTo>
                  <a:pt x="1298" y="109"/>
                  <a:pt x="1303" y="114"/>
                  <a:pt x="1305" y="119"/>
                </a:cubicBezTo>
                <a:cubicBezTo>
                  <a:pt x="1306" y="122"/>
                  <a:pt x="1306" y="121"/>
                  <a:pt x="1306" y="121"/>
                </a:cubicBezTo>
                <a:cubicBezTo>
                  <a:pt x="1306" y="121"/>
                  <a:pt x="1306" y="121"/>
                  <a:pt x="1307" y="124"/>
                </a:cubicBezTo>
                <a:cubicBezTo>
                  <a:pt x="1307" y="125"/>
                  <a:pt x="1307" y="126"/>
                  <a:pt x="1307" y="126"/>
                </a:cubicBezTo>
                <a:cubicBezTo>
                  <a:pt x="1307" y="127"/>
                  <a:pt x="1306" y="127"/>
                  <a:pt x="1306" y="128"/>
                </a:cubicBezTo>
                <a:cubicBezTo>
                  <a:pt x="1304" y="130"/>
                  <a:pt x="1302" y="132"/>
                  <a:pt x="1300" y="134"/>
                </a:cubicBezTo>
                <a:cubicBezTo>
                  <a:pt x="1296" y="138"/>
                  <a:pt x="1291" y="142"/>
                  <a:pt x="1285" y="145"/>
                </a:cubicBezTo>
                <a:cubicBezTo>
                  <a:pt x="1274" y="152"/>
                  <a:pt x="1262" y="158"/>
                  <a:pt x="1250" y="163"/>
                </a:cubicBezTo>
                <a:cubicBezTo>
                  <a:pt x="1247" y="164"/>
                  <a:pt x="1244" y="165"/>
                  <a:pt x="1241" y="166"/>
                </a:cubicBezTo>
                <a:cubicBezTo>
                  <a:pt x="1231" y="169"/>
                  <a:pt x="1231" y="169"/>
                  <a:pt x="1231" y="169"/>
                </a:cubicBezTo>
                <a:cubicBezTo>
                  <a:pt x="1224" y="171"/>
                  <a:pt x="1218" y="173"/>
                  <a:pt x="1211" y="175"/>
                </a:cubicBezTo>
                <a:cubicBezTo>
                  <a:pt x="1198" y="178"/>
                  <a:pt x="1184" y="182"/>
                  <a:pt x="1171" y="185"/>
                </a:cubicBezTo>
                <a:cubicBezTo>
                  <a:pt x="1167" y="186"/>
                  <a:pt x="1170" y="185"/>
                  <a:pt x="1164" y="186"/>
                </a:cubicBezTo>
                <a:cubicBezTo>
                  <a:pt x="1156" y="188"/>
                  <a:pt x="1158" y="188"/>
                  <a:pt x="1152" y="189"/>
                </a:cubicBezTo>
                <a:cubicBezTo>
                  <a:pt x="1147" y="190"/>
                  <a:pt x="1144" y="191"/>
                  <a:pt x="1141" y="191"/>
                </a:cubicBezTo>
                <a:cubicBezTo>
                  <a:pt x="1110" y="197"/>
                  <a:pt x="1078" y="201"/>
                  <a:pt x="1045" y="205"/>
                </a:cubicBezTo>
                <a:cubicBezTo>
                  <a:pt x="1013" y="208"/>
                  <a:pt x="980" y="210"/>
                  <a:pt x="947" y="213"/>
                </a:cubicBezTo>
                <a:cubicBezTo>
                  <a:pt x="885" y="217"/>
                  <a:pt x="823" y="220"/>
                  <a:pt x="765" y="221"/>
                </a:cubicBezTo>
                <a:cubicBezTo>
                  <a:pt x="719" y="222"/>
                  <a:pt x="675" y="223"/>
                  <a:pt x="633" y="222"/>
                </a:cubicBezTo>
                <a:cubicBezTo>
                  <a:pt x="578" y="222"/>
                  <a:pt x="530" y="221"/>
                  <a:pt x="478" y="219"/>
                </a:cubicBezTo>
                <a:cubicBezTo>
                  <a:pt x="441" y="218"/>
                  <a:pt x="400" y="216"/>
                  <a:pt x="368" y="214"/>
                </a:cubicBezTo>
                <a:cubicBezTo>
                  <a:pt x="350" y="214"/>
                  <a:pt x="350" y="214"/>
                  <a:pt x="350" y="214"/>
                </a:cubicBezTo>
                <a:cubicBezTo>
                  <a:pt x="321" y="212"/>
                  <a:pt x="321" y="212"/>
                  <a:pt x="321" y="212"/>
                </a:cubicBezTo>
                <a:cubicBezTo>
                  <a:pt x="296" y="210"/>
                  <a:pt x="270" y="209"/>
                  <a:pt x="244" y="206"/>
                </a:cubicBezTo>
                <a:cubicBezTo>
                  <a:pt x="215" y="204"/>
                  <a:pt x="188" y="201"/>
                  <a:pt x="160" y="198"/>
                </a:cubicBezTo>
                <a:cubicBezTo>
                  <a:pt x="144" y="196"/>
                  <a:pt x="129" y="194"/>
                  <a:pt x="114" y="191"/>
                </a:cubicBezTo>
                <a:cubicBezTo>
                  <a:pt x="103" y="189"/>
                  <a:pt x="93" y="187"/>
                  <a:pt x="82" y="185"/>
                </a:cubicBezTo>
                <a:cubicBezTo>
                  <a:pt x="68" y="182"/>
                  <a:pt x="53" y="178"/>
                  <a:pt x="40" y="172"/>
                </a:cubicBezTo>
                <a:cubicBezTo>
                  <a:pt x="33" y="170"/>
                  <a:pt x="26" y="166"/>
                  <a:pt x="22" y="163"/>
                </a:cubicBezTo>
                <a:cubicBezTo>
                  <a:pt x="17" y="159"/>
                  <a:pt x="14" y="154"/>
                  <a:pt x="14" y="149"/>
                </a:cubicBezTo>
                <a:cubicBezTo>
                  <a:pt x="14" y="144"/>
                  <a:pt x="19" y="137"/>
                  <a:pt x="26" y="131"/>
                </a:cubicBezTo>
                <a:cubicBezTo>
                  <a:pt x="33" y="126"/>
                  <a:pt x="41" y="121"/>
                  <a:pt x="50" y="117"/>
                </a:cubicBezTo>
                <a:cubicBezTo>
                  <a:pt x="67" y="108"/>
                  <a:pt x="85" y="101"/>
                  <a:pt x="103" y="95"/>
                </a:cubicBezTo>
                <a:cubicBezTo>
                  <a:pt x="144" y="82"/>
                  <a:pt x="195" y="70"/>
                  <a:pt x="235" y="61"/>
                </a:cubicBezTo>
                <a:cubicBezTo>
                  <a:pt x="268" y="55"/>
                  <a:pt x="302" y="49"/>
                  <a:pt x="340" y="44"/>
                </a:cubicBezTo>
                <a:cubicBezTo>
                  <a:pt x="350" y="42"/>
                  <a:pt x="350" y="42"/>
                  <a:pt x="350" y="42"/>
                </a:cubicBezTo>
                <a:cubicBezTo>
                  <a:pt x="407" y="35"/>
                  <a:pt x="471" y="28"/>
                  <a:pt x="517" y="25"/>
                </a:cubicBezTo>
                <a:cubicBezTo>
                  <a:pt x="534" y="24"/>
                  <a:pt x="549" y="23"/>
                  <a:pt x="565" y="22"/>
                </a:cubicBezTo>
                <a:cubicBezTo>
                  <a:pt x="583" y="21"/>
                  <a:pt x="599" y="20"/>
                  <a:pt x="616" y="19"/>
                </a:cubicBezTo>
                <a:cubicBezTo>
                  <a:pt x="632" y="19"/>
                  <a:pt x="632" y="19"/>
                  <a:pt x="632" y="19"/>
                </a:cubicBezTo>
                <a:cubicBezTo>
                  <a:pt x="649" y="18"/>
                  <a:pt x="666" y="17"/>
                  <a:pt x="684" y="17"/>
                </a:cubicBezTo>
                <a:cubicBezTo>
                  <a:pt x="712" y="16"/>
                  <a:pt x="742" y="16"/>
                  <a:pt x="774" y="16"/>
                </a:cubicBezTo>
                <a:cubicBezTo>
                  <a:pt x="799" y="16"/>
                  <a:pt x="836" y="16"/>
                  <a:pt x="864" y="16"/>
                </a:cubicBezTo>
                <a:cubicBezTo>
                  <a:pt x="912" y="18"/>
                  <a:pt x="961" y="19"/>
                  <a:pt x="1010" y="23"/>
                </a:cubicBezTo>
                <a:cubicBezTo>
                  <a:pt x="1026" y="24"/>
                  <a:pt x="1041" y="26"/>
                  <a:pt x="1058" y="27"/>
                </a:cubicBezTo>
                <a:cubicBezTo>
                  <a:pt x="1075" y="29"/>
                  <a:pt x="1096" y="31"/>
                  <a:pt x="1117" y="35"/>
                </a:cubicBezTo>
                <a:cubicBezTo>
                  <a:pt x="1123" y="36"/>
                  <a:pt x="1123" y="36"/>
                  <a:pt x="1123" y="36"/>
                </a:cubicBezTo>
                <a:cubicBezTo>
                  <a:pt x="1123" y="36"/>
                  <a:pt x="1123" y="36"/>
                  <a:pt x="1123" y="36"/>
                </a:cubicBezTo>
                <a:cubicBezTo>
                  <a:pt x="1124" y="36"/>
                  <a:pt x="1124" y="36"/>
                  <a:pt x="1124" y="36"/>
                </a:cubicBezTo>
                <a:cubicBezTo>
                  <a:pt x="1125" y="36"/>
                  <a:pt x="1125" y="36"/>
                  <a:pt x="1125" y="36"/>
                </a:cubicBezTo>
                <a:cubicBezTo>
                  <a:pt x="1125" y="36"/>
                  <a:pt x="1127" y="36"/>
                  <a:pt x="1127" y="37"/>
                </a:cubicBezTo>
                <a:cubicBezTo>
                  <a:pt x="1127" y="38"/>
                  <a:pt x="1128" y="36"/>
                  <a:pt x="1129" y="37"/>
                </a:cubicBezTo>
                <a:cubicBezTo>
                  <a:pt x="1129" y="37"/>
                  <a:pt x="1129" y="37"/>
                  <a:pt x="1129" y="38"/>
                </a:cubicBezTo>
                <a:cubicBezTo>
                  <a:pt x="1129" y="38"/>
                  <a:pt x="1129" y="38"/>
                  <a:pt x="1130" y="38"/>
                </a:cubicBezTo>
                <a:cubicBezTo>
                  <a:pt x="1130" y="38"/>
                  <a:pt x="1130" y="39"/>
                  <a:pt x="1131" y="39"/>
                </a:cubicBezTo>
                <a:cubicBezTo>
                  <a:pt x="1131" y="39"/>
                  <a:pt x="1131" y="39"/>
                  <a:pt x="1131" y="39"/>
                </a:cubicBezTo>
                <a:cubicBezTo>
                  <a:pt x="1132" y="39"/>
                  <a:pt x="1132" y="39"/>
                  <a:pt x="1133" y="39"/>
                </a:cubicBezTo>
                <a:cubicBezTo>
                  <a:pt x="1133" y="39"/>
                  <a:pt x="1134" y="39"/>
                  <a:pt x="1134" y="39"/>
                </a:cubicBezTo>
                <a:cubicBezTo>
                  <a:pt x="1135" y="39"/>
                  <a:pt x="1135" y="39"/>
                  <a:pt x="1135" y="39"/>
                </a:cubicBezTo>
                <a:cubicBezTo>
                  <a:pt x="1136" y="39"/>
                  <a:pt x="1136" y="39"/>
                  <a:pt x="1137" y="38"/>
                </a:cubicBezTo>
                <a:cubicBezTo>
                  <a:pt x="1137" y="38"/>
                  <a:pt x="1138" y="38"/>
                  <a:pt x="1138" y="38"/>
                </a:cubicBezTo>
                <a:cubicBezTo>
                  <a:pt x="1138" y="38"/>
                  <a:pt x="1139" y="38"/>
                  <a:pt x="1139" y="38"/>
                </a:cubicBezTo>
                <a:cubicBezTo>
                  <a:pt x="1140" y="37"/>
                  <a:pt x="1141" y="36"/>
                  <a:pt x="1142" y="36"/>
                </a:cubicBezTo>
                <a:cubicBezTo>
                  <a:pt x="1142" y="36"/>
                  <a:pt x="1142" y="35"/>
                  <a:pt x="1143" y="35"/>
                </a:cubicBezTo>
                <a:cubicBezTo>
                  <a:pt x="1143" y="35"/>
                  <a:pt x="1143" y="35"/>
                  <a:pt x="1143" y="35"/>
                </a:cubicBezTo>
                <a:cubicBezTo>
                  <a:pt x="1143" y="34"/>
                  <a:pt x="1143" y="33"/>
                  <a:pt x="1144" y="33"/>
                </a:cubicBezTo>
                <a:cubicBezTo>
                  <a:pt x="1144" y="33"/>
                  <a:pt x="1144" y="33"/>
                  <a:pt x="1144" y="33"/>
                </a:cubicBezTo>
                <a:cubicBezTo>
                  <a:pt x="1144" y="32"/>
                  <a:pt x="1144" y="31"/>
                  <a:pt x="1144" y="30"/>
                </a:cubicBezTo>
                <a:cubicBezTo>
                  <a:pt x="1144" y="29"/>
                  <a:pt x="1144" y="28"/>
                  <a:pt x="1144" y="28"/>
                </a:cubicBezTo>
                <a:cubicBezTo>
                  <a:pt x="1144" y="28"/>
                  <a:pt x="1144" y="27"/>
                  <a:pt x="1144" y="27"/>
                </a:cubicBezTo>
                <a:cubicBezTo>
                  <a:pt x="1144" y="26"/>
                  <a:pt x="1143" y="26"/>
                  <a:pt x="1143" y="26"/>
                </a:cubicBezTo>
                <a:cubicBezTo>
                  <a:pt x="1143" y="25"/>
                  <a:pt x="1143" y="25"/>
                  <a:pt x="1143" y="25"/>
                </a:cubicBezTo>
                <a:cubicBezTo>
                  <a:pt x="1143" y="25"/>
                  <a:pt x="1142" y="24"/>
                  <a:pt x="1142" y="24"/>
                </a:cubicBezTo>
                <a:cubicBezTo>
                  <a:pt x="1142" y="24"/>
                  <a:pt x="1142" y="24"/>
                  <a:pt x="1142" y="24"/>
                </a:cubicBezTo>
                <a:cubicBezTo>
                  <a:pt x="1141" y="23"/>
                  <a:pt x="1141" y="22"/>
                  <a:pt x="1140" y="22"/>
                </a:cubicBezTo>
                <a:cubicBezTo>
                  <a:pt x="1140" y="22"/>
                  <a:pt x="1139" y="21"/>
                  <a:pt x="1139" y="21"/>
                </a:cubicBezTo>
                <a:cubicBezTo>
                  <a:pt x="1138" y="21"/>
                  <a:pt x="1137" y="21"/>
                  <a:pt x="1137" y="20"/>
                </a:cubicBezTo>
                <a:cubicBezTo>
                  <a:pt x="1137" y="20"/>
                  <a:pt x="1137" y="20"/>
                  <a:pt x="1137" y="20"/>
                </a:cubicBezTo>
                <a:cubicBezTo>
                  <a:pt x="1137" y="20"/>
                  <a:pt x="1136" y="20"/>
                  <a:pt x="1136" y="20"/>
                </a:cubicBezTo>
                <a:cubicBezTo>
                  <a:pt x="1136" y="20"/>
                  <a:pt x="1135" y="20"/>
                  <a:pt x="1135" y="20"/>
                </a:cubicBezTo>
                <a:cubicBezTo>
                  <a:pt x="1135" y="20"/>
                  <a:pt x="1134" y="19"/>
                  <a:pt x="1134" y="19"/>
                </a:cubicBezTo>
                <a:cubicBezTo>
                  <a:pt x="1134" y="19"/>
                  <a:pt x="1134" y="20"/>
                  <a:pt x="1133" y="20"/>
                </a:cubicBezTo>
                <a:cubicBezTo>
                  <a:pt x="1133" y="20"/>
                  <a:pt x="1132" y="19"/>
                  <a:pt x="1132" y="19"/>
                </a:cubicBezTo>
                <a:cubicBezTo>
                  <a:pt x="1131" y="19"/>
                  <a:pt x="1131" y="19"/>
                  <a:pt x="1131" y="19"/>
                </a:cubicBezTo>
                <a:cubicBezTo>
                  <a:pt x="1131" y="19"/>
                  <a:pt x="1130" y="19"/>
                  <a:pt x="1130" y="20"/>
                </a:cubicBezTo>
                <a:cubicBezTo>
                  <a:pt x="1130" y="20"/>
                  <a:pt x="1128" y="19"/>
                  <a:pt x="1127" y="20"/>
                </a:cubicBezTo>
                <a:cubicBezTo>
                  <a:pt x="1127" y="19"/>
                  <a:pt x="1127" y="19"/>
                  <a:pt x="1126" y="19"/>
                </a:cubicBezTo>
                <a:cubicBezTo>
                  <a:pt x="1126" y="19"/>
                  <a:pt x="1126" y="19"/>
                  <a:pt x="1126" y="19"/>
                </a:cubicBezTo>
                <a:cubicBezTo>
                  <a:pt x="1126" y="19"/>
                  <a:pt x="1126" y="19"/>
                  <a:pt x="1126" y="19"/>
                </a:cubicBezTo>
                <a:cubicBezTo>
                  <a:pt x="1122" y="19"/>
                  <a:pt x="1122" y="19"/>
                  <a:pt x="1122" y="19"/>
                </a:cubicBezTo>
                <a:cubicBezTo>
                  <a:pt x="1103" y="16"/>
                  <a:pt x="1103" y="16"/>
                  <a:pt x="1103" y="16"/>
                </a:cubicBezTo>
                <a:cubicBezTo>
                  <a:pt x="1098" y="15"/>
                  <a:pt x="1092" y="15"/>
                  <a:pt x="1087" y="14"/>
                </a:cubicBezTo>
                <a:cubicBezTo>
                  <a:pt x="1078" y="13"/>
                  <a:pt x="1067" y="12"/>
                  <a:pt x="1056" y="11"/>
                </a:cubicBezTo>
                <a:cubicBezTo>
                  <a:pt x="1037" y="9"/>
                  <a:pt x="1021" y="8"/>
                  <a:pt x="1005" y="7"/>
                </a:cubicBezTo>
                <a:cubicBezTo>
                  <a:pt x="981" y="5"/>
                  <a:pt x="964" y="4"/>
                  <a:pt x="944" y="3"/>
                </a:cubicBezTo>
                <a:cubicBezTo>
                  <a:pt x="920" y="2"/>
                  <a:pt x="920" y="2"/>
                  <a:pt x="920" y="2"/>
                </a:cubicBezTo>
                <a:cubicBezTo>
                  <a:pt x="898" y="2"/>
                  <a:pt x="898" y="2"/>
                  <a:pt x="898" y="2"/>
                </a:cubicBezTo>
                <a:cubicBezTo>
                  <a:pt x="875" y="1"/>
                  <a:pt x="875" y="1"/>
                  <a:pt x="875" y="1"/>
                </a:cubicBezTo>
                <a:cubicBezTo>
                  <a:pt x="860" y="1"/>
                  <a:pt x="860" y="1"/>
                  <a:pt x="860" y="1"/>
                </a:cubicBezTo>
                <a:cubicBezTo>
                  <a:pt x="844" y="0"/>
                  <a:pt x="844" y="0"/>
                  <a:pt x="844" y="0"/>
                </a:cubicBezTo>
                <a:cubicBezTo>
                  <a:pt x="824" y="0"/>
                  <a:pt x="824" y="0"/>
                  <a:pt x="824" y="0"/>
                </a:cubicBezTo>
                <a:cubicBezTo>
                  <a:pt x="800" y="0"/>
                  <a:pt x="773" y="0"/>
                  <a:pt x="750" y="1"/>
                </a:cubicBezTo>
                <a:cubicBezTo>
                  <a:pt x="708" y="1"/>
                  <a:pt x="671" y="2"/>
                  <a:pt x="622" y="4"/>
                </a:cubicBezTo>
                <a:cubicBezTo>
                  <a:pt x="587" y="6"/>
                  <a:pt x="587" y="6"/>
                  <a:pt x="587" y="6"/>
                </a:cubicBezTo>
                <a:cubicBezTo>
                  <a:pt x="584" y="6"/>
                  <a:pt x="584" y="6"/>
                  <a:pt x="580" y="6"/>
                </a:cubicBezTo>
                <a:cubicBezTo>
                  <a:pt x="554" y="7"/>
                  <a:pt x="527" y="10"/>
                  <a:pt x="500" y="11"/>
                </a:cubicBezTo>
                <a:cubicBezTo>
                  <a:pt x="497" y="12"/>
                  <a:pt x="497" y="12"/>
                  <a:pt x="497" y="12"/>
                </a:cubicBezTo>
                <a:cubicBezTo>
                  <a:pt x="460" y="14"/>
                  <a:pt x="414" y="19"/>
                  <a:pt x="385" y="23"/>
                </a:cubicBezTo>
                <a:cubicBezTo>
                  <a:pt x="363" y="25"/>
                  <a:pt x="337" y="29"/>
                  <a:pt x="309" y="33"/>
                </a:cubicBezTo>
                <a:cubicBezTo>
                  <a:pt x="297" y="35"/>
                  <a:pt x="284" y="37"/>
                  <a:pt x="272" y="39"/>
                </a:cubicBezTo>
                <a:cubicBezTo>
                  <a:pt x="249" y="44"/>
                  <a:pt x="218" y="50"/>
                  <a:pt x="196" y="55"/>
                </a:cubicBezTo>
                <a:cubicBezTo>
                  <a:pt x="176" y="60"/>
                  <a:pt x="176" y="60"/>
                  <a:pt x="176" y="60"/>
                </a:cubicBezTo>
                <a:cubicBezTo>
                  <a:pt x="164" y="63"/>
                  <a:pt x="152" y="66"/>
                  <a:pt x="139" y="69"/>
                </a:cubicBezTo>
                <a:cubicBezTo>
                  <a:pt x="115" y="76"/>
                  <a:pt x="89" y="84"/>
                  <a:pt x="65" y="94"/>
                </a:cubicBezTo>
                <a:cubicBezTo>
                  <a:pt x="53" y="99"/>
                  <a:pt x="41" y="104"/>
                  <a:pt x="30" y="111"/>
                </a:cubicBezTo>
                <a:cubicBezTo>
                  <a:pt x="25" y="114"/>
                  <a:pt x="19" y="118"/>
                  <a:pt x="15" y="122"/>
                </a:cubicBezTo>
                <a:cubicBezTo>
                  <a:pt x="10" y="127"/>
                  <a:pt x="5" y="131"/>
                  <a:pt x="2" y="138"/>
                </a:cubicBezTo>
                <a:cubicBezTo>
                  <a:pt x="1" y="142"/>
                  <a:pt x="0" y="146"/>
                  <a:pt x="0" y="151"/>
                </a:cubicBezTo>
                <a:cubicBezTo>
                  <a:pt x="0" y="155"/>
                  <a:pt x="1" y="159"/>
                  <a:pt x="3" y="163"/>
                </a:cubicBezTo>
                <a:cubicBezTo>
                  <a:pt x="4" y="165"/>
                  <a:pt x="6" y="166"/>
                  <a:pt x="7" y="168"/>
                </a:cubicBezTo>
                <a:cubicBezTo>
                  <a:pt x="8" y="169"/>
                  <a:pt x="10" y="171"/>
                  <a:pt x="11" y="172"/>
                </a:cubicBezTo>
                <a:cubicBezTo>
                  <a:pt x="14" y="175"/>
                  <a:pt x="17" y="177"/>
                  <a:pt x="21" y="179"/>
                </a:cubicBezTo>
                <a:cubicBezTo>
                  <a:pt x="33" y="186"/>
                  <a:pt x="45" y="190"/>
                  <a:pt x="58" y="193"/>
                </a:cubicBezTo>
                <a:cubicBezTo>
                  <a:pt x="70" y="197"/>
                  <a:pt x="83" y="200"/>
                  <a:pt x="95" y="202"/>
                </a:cubicBezTo>
                <a:cubicBezTo>
                  <a:pt x="101" y="203"/>
                  <a:pt x="108" y="204"/>
                  <a:pt x="113" y="205"/>
                </a:cubicBezTo>
                <a:cubicBezTo>
                  <a:pt x="128" y="208"/>
                  <a:pt x="142" y="210"/>
                  <a:pt x="158" y="212"/>
                </a:cubicBezTo>
                <a:cubicBezTo>
                  <a:pt x="197" y="217"/>
                  <a:pt x="236" y="220"/>
                  <a:pt x="272" y="223"/>
                </a:cubicBezTo>
                <a:cubicBezTo>
                  <a:pt x="318" y="226"/>
                  <a:pt x="386" y="230"/>
                  <a:pt x="440" y="232"/>
                </a:cubicBezTo>
                <a:cubicBezTo>
                  <a:pt x="452" y="232"/>
                  <a:pt x="464" y="233"/>
                  <a:pt x="476" y="233"/>
                </a:cubicBezTo>
                <a:cubicBezTo>
                  <a:pt x="515" y="234"/>
                  <a:pt x="564" y="235"/>
                  <a:pt x="605" y="236"/>
                </a:cubicBezTo>
                <a:cubicBezTo>
                  <a:pt x="690" y="237"/>
                  <a:pt x="777" y="235"/>
                  <a:pt x="863" y="231"/>
                </a:cubicBezTo>
                <a:cubicBezTo>
                  <a:pt x="906" y="229"/>
                  <a:pt x="950" y="227"/>
                  <a:pt x="992" y="223"/>
                </a:cubicBezTo>
                <a:cubicBezTo>
                  <a:pt x="1035" y="220"/>
                  <a:pt x="1078" y="216"/>
                  <a:pt x="1120" y="209"/>
                </a:cubicBezTo>
                <a:cubicBezTo>
                  <a:pt x="1133" y="207"/>
                  <a:pt x="1153" y="203"/>
                  <a:pt x="1164" y="200"/>
                </a:cubicBezTo>
                <a:cubicBezTo>
                  <a:pt x="1167" y="200"/>
                  <a:pt x="1174" y="198"/>
                  <a:pt x="1180" y="197"/>
                </a:cubicBezTo>
                <a:cubicBezTo>
                  <a:pt x="1201" y="191"/>
                  <a:pt x="1226" y="184"/>
                  <a:pt x="1252" y="176"/>
                </a:cubicBezTo>
                <a:cubicBezTo>
                  <a:pt x="1259" y="174"/>
                  <a:pt x="1274" y="167"/>
                  <a:pt x="1282" y="162"/>
                </a:cubicBezTo>
                <a:cubicBezTo>
                  <a:pt x="1286" y="160"/>
                  <a:pt x="1277" y="165"/>
                  <a:pt x="1284" y="161"/>
                </a:cubicBezTo>
                <a:cubicBezTo>
                  <a:pt x="1288" y="159"/>
                  <a:pt x="1294" y="155"/>
                  <a:pt x="1301" y="150"/>
                </a:cubicBezTo>
                <a:cubicBezTo>
                  <a:pt x="1304" y="148"/>
                  <a:pt x="1308" y="145"/>
                  <a:pt x="1311" y="141"/>
                </a:cubicBezTo>
                <a:cubicBezTo>
                  <a:pt x="1313" y="139"/>
                  <a:pt x="1315" y="137"/>
                  <a:pt x="1317" y="134"/>
                </a:cubicBezTo>
                <a:cubicBezTo>
                  <a:pt x="1317" y="133"/>
                  <a:pt x="1318" y="132"/>
                  <a:pt x="1319" y="130"/>
                </a:cubicBezTo>
                <a:cubicBezTo>
                  <a:pt x="1319" y="129"/>
                  <a:pt x="1319" y="128"/>
                  <a:pt x="1319" y="127"/>
                </a:cubicBezTo>
                <a:cubicBezTo>
                  <a:pt x="1319" y="126"/>
                  <a:pt x="1319" y="126"/>
                  <a:pt x="1319" y="126"/>
                </a:cubicBezTo>
                <a:close/>
                <a:moveTo>
                  <a:pt x="1104" y="52"/>
                </a:moveTo>
                <a:cubicBezTo>
                  <a:pt x="1102" y="51"/>
                  <a:pt x="1092" y="50"/>
                  <a:pt x="1091" y="50"/>
                </a:cubicBezTo>
                <a:cubicBezTo>
                  <a:pt x="1095" y="50"/>
                  <a:pt x="1103" y="52"/>
                  <a:pt x="1104" y="52"/>
                </a:cubicBezTo>
                <a:close/>
                <a:moveTo>
                  <a:pt x="985" y="52"/>
                </a:moveTo>
                <a:cubicBezTo>
                  <a:pt x="985" y="52"/>
                  <a:pt x="985" y="52"/>
                  <a:pt x="985" y="52"/>
                </a:cubicBezTo>
                <a:cubicBezTo>
                  <a:pt x="985" y="52"/>
                  <a:pt x="985" y="52"/>
                  <a:pt x="985" y="52"/>
                </a:cubicBezTo>
                <a:close/>
                <a:moveTo>
                  <a:pt x="689" y="44"/>
                </a:moveTo>
                <a:cubicBezTo>
                  <a:pt x="689" y="43"/>
                  <a:pt x="688" y="44"/>
                  <a:pt x="688" y="43"/>
                </a:cubicBezTo>
                <a:cubicBezTo>
                  <a:pt x="689" y="43"/>
                  <a:pt x="689" y="43"/>
                  <a:pt x="689" y="43"/>
                </a:cubicBezTo>
                <a:cubicBezTo>
                  <a:pt x="689" y="43"/>
                  <a:pt x="687" y="43"/>
                  <a:pt x="687" y="43"/>
                </a:cubicBezTo>
                <a:cubicBezTo>
                  <a:pt x="687" y="43"/>
                  <a:pt x="688" y="44"/>
                  <a:pt x="688" y="43"/>
                </a:cubicBezTo>
                <a:cubicBezTo>
                  <a:pt x="688" y="43"/>
                  <a:pt x="688" y="43"/>
                  <a:pt x="688" y="44"/>
                </a:cubicBezTo>
                <a:cubicBezTo>
                  <a:pt x="688" y="44"/>
                  <a:pt x="688" y="43"/>
                  <a:pt x="688" y="43"/>
                </a:cubicBezTo>
                <a:cubicBezTo>
                  <a:pt x="688" y="44"/>
                  <a:pt x="688" y="44"/>
                  <a:pt x="688" y="44"/>
                </a:cubicBezTo>
                <a:cubicBezTo>
                  <a:pt x="689" y="44"/>
                  <a:pt x="689" y="44"/>
                  <a:pt x="689" y="44"/>
                </a:cubicBezTo>
                <a:close/>
                <a:moveTo>
                  <a:pt x="1041" y="46"/>
                </a:moveTo>
                <a:cubicBezTo>
                  <a:pt x="1044" y="47"/>
                  <a:pt x="1051" y="47"/>
                  <a:pt x="1053" y="48"/>
                </a:cubicBezTo>
                <a:cubicBezTo>
                  <a:pt x="1049" y="47"/>
                  <a:pt x="1042" y="46"/>
                  <a:pt x="1041" y="46"/>
                </a:cubicBezTo>
                <a:close/>
                <a:moveTo>
                  <a:pt x="689" y="39"/>
                </a:moveTo>
                <a:cubicBezTo>
                  <a:pt x="689" y="39"/>
                  <a:pt x="688" y="39"/>
                  <a:pt x="688" y="39"/>
                </a:cubicBezTo>
                <a:cubicBezTo>
                  <a:pt x="689" y="39"/>
                  <a:pt x="689" y="39"/>
                  <a:pt x="689" y="39"/>
                </a:cubicBezTo>
                <a:close/>
                <a:moveTo>
                  <a:pt x="688" y="45"/>
                </a:moveTo>
                <a:cubicBezTo>
                  <a:pt x="688" y="45"/>
                  <a:pt x="688" y="45"/>
                  <a:pt x="687" y="45"/>
                </a:cubicBezTo>
                <a:cubicBezTo>
                  <a:pt x="688" y="45"/>
                  <a:pt x="688" y="45"/>
                  <a:pt x="688" y="45"/>
                </a:cubicBezTo>
                <a:close/>
                <a:moveTo>
                  <a:pt x="863" y="47"/>
                </a:moveTo>
                <a:cubicBezTo>
                  <a:pt x="849" y="46"/>
                  <a:pt x="839" y="46"/>
                  <a:pt x="830" y="46"/>
                </a:cubicBezTo>
                <a:cubicBezTo>
                  <a:pt x="838" y="46"/>
                  <a:pt x="848" y="46"/>
                  <a:pt x="853" y="47"/>
                </a:cubicBezTo>
                <a:cubicBezTo>
                  <a:pt x="855" y="46"/>
                  <a:pt x="860" y="47"/>
                  <a:pt x="863" y="47"/>
                </a:cubicBezTo>
                <a:close/>
                <a:moveTo>
                  <a:pt x="1279" y="100"/>
                </a:moveTo>
                <a:cubicBezTo>
                  <a:pt x="1276" y="98"/>
                  <a:pt x="1271" y="96"/>
                  <a:pt x="1270" y="96"/>
                </a:cubicBezTo>
                <a:cubicBezTo>
                  <a:pt x="1274" y="98"/>
                  <a:pt x="1277" y="99"/>
                  <a:pt x="1279" y="100"/>
                </a:cubicBezTo>
                <a:close/>
                <a:moveTo>
                  <a:pt x="688" y="39"/>
                </a:moveTo>
                <a:cubicBezTo>
                  <a:pt x="688" y="39"/>
                  <a:pt x="688" y="39"/>
                  <a:pt x="688" y="39"/>
                </a:cubicBezTo>
                <a:cubicBezTo>
                  <a:pt x="688" y="39"/>
                  <a:pt x="688" y="39"/>
                  <a:pt x="688" y="39"/>
                </a:cubicBezTo>
                <a:cubicBezTo>
                  <a:pt x="688" y="39"/>
                  <a:pt x="688" y="39"/>
                  <a:pt x="688" y="39"/>
                </a:cubicBezTo>
                <a:close/>
                <a:moveTo>
                  <a:pt x="688" y="46"/>
                </a:moveTo>
                <a:cubicBezTo>
                  <a:pt x="688" y="46"/>
                  <a:pt x="689" y="46"/>
                  <a:pt x="689" y="46"/>
                </a:cubicBezTo>
                <a:cubicBezTo>
                  <a:pt x="688" y="46"/>
                  <a:pt x="688" y="46"/>
                  <a:pt x="688" y="46"/>
                </a:cubicBezTo>
                <a:close/>
                <a:moveTo>
                  <a:pt x="769" y="37"/>
                </a:moveTo>
                <a:cubicBezTo>
                  <a:pt x="762" y="37"/>
                  <a:pt x="762" y="37"/>
                  <a:pt x="762" y="37"/>
                </a:cubicBezTo>
                <a:cubicBezTo>
                  <a:pt x="761" y="37"/>
                  <a:pt x="762" y="37"/>
                  <a:pt x="763" y="37"/>
                </a:cubicBezTo>
                <a:cubicBezTo>
                  <a:pt x="768" y="37"/>
                  <a:pt x="769" y="37"/>
                  <a:pt x="769" y="37"/>
                </a:cubicBezTo>
                <a:close/>
                <a:moveTo>
                  <a:pt x="923" y="41"/>
                </a:moveTo>
                <a:cubicBezTo>
                  <a:pt x="912" y="40"/>
                  <a:pt x="912" y="40"/>
                  <a:pt x="912" y="40"/>
                </a:cubicBezTo>
                <a:cubicBezTo>
                  <a:pt x="907" y="40"/>
                  <a:pt x="879" y="39"/>
                  <a:pt x="882" y="39"/>
                </a:cubicBezTo>
                <a:cubicBezTo>
                  <a:pt x="899" y="40"/>
                  <a:pt x="924" y="41"/>
                  <a:pt x="938" y="42"/>
                </a:cubicBezTo>
                <a:cubicBezTo>
                  <a:pt x="933" y="41"/>
                  <a:pt x="928" y="41"/>
                  <a:pt x="923" y="41"/>
                </a:cubicBezTo>
                <a:close/>
                <a:moveTo>
                  <a:pt x="926" y="46"/>
                </a:moveTo>
                <a:cubicBezTo>
                  <a:pt x="967" y="48"/>
                  <a:pt x="967" y="48"/>
                  <a:pt x="967" y="48"/>
                </a:cubicBezTo>
                <a:cubicBezTo>
                  <a:pt x="954" y="47"/>
                  <a:pt x="939" y="46"/>
                  <a:pt x="926" y="46"/>
                </a:cubicBezTo>
                <a:close/>
                <a:moveTo>
                  <a:pt x="683" y="48"/>
                </a:moveTo>
                <a:cubicBezTo>
                  <a:pt x="683" y="48"/>
                  <a:pt x="683" y="48"/>
                  <a:pt x="683" y="48"/>
                </a:cubicBezTo>
                <a:close/>
                <a:moveTo>
                  <a:pt x="985" y="52"/>
                </a:moveTo>
                <a:cubicBezTo>
                  <a:pt x="985" y="52"/>
                  <a:pt x="986" y="52"/>
                  <a:pt x="986" y="52"/>
                </a:cubicBezTo>
                <a:cubicBezTo>
                  <a:pt x="986" y="52"/>
                  <a:pt x="985" y="52"/>
                  <a:pt x="985" y="52"/>
                </a:cubicBezTo>
                <a:close/>
                <a:moveTo>
                  <a:pt x="687" y="40"/>
                </a:moveTo>
                <a:cubicBezTo>
                  <a:pt x="687" y="40"/>
                  <a:pt x="687" y="40"/>
                  <a:pt x="687" y="40"/>
                </a:cubicBezTo>
                <a:cubicBezTo>
                  <a:pt x="687" y="40"/>
                  <a:pt x="687" y="40"/>
                  <a:pt x="687" y="40"/>
                </a:cubicBezTo>
                <a:close/>
                <a:moveTo>
                  <a:pt x="687" y="41"/>
                </a:moveTo>
                <a:cubicBezTo>
                  <a:pt x="687" y="41"/>
                  <a:pt x="687" y="41"/>
                  <a:pt x="687" y="41"/>
                </a:cubicBezTo>
                <a:cubicBezTo>
                  <a:pt x="687" y="41"/>
                  <a:pt x="687" y="41"/>
                  <a:pt x="687" y="41"/>
                </a:cubicBezTo>
                <a:close/>
                <a:moveTo>
                  <a:pt x="689" y="38"/>
                </a:moveTo>
                <a:cubicBezTo>
                  <a:pt x="689" y="38"/>
                  <a:pt x="689" y="38"/>
                  <a:pt x="689" y="38"/>
                </a:cubicBezTo>
                <a:cubicBezTo>
                  <a:pt x="689" y="38"/>
                  <a:pt x="689" y="38"/>
                  <a:pt x="689" y="38"/>
                </a:cubicBezTo>
                <a:cubicBezTo>
                  <a:pt x="689" y="38"/>
                  <a:pt x="689" y="38"/>
                  <a:pt x="689" y="38"/>
                </a:cubicBezTo>
                <a:cubicBezTo>
                  <a:pt x="689" y="38"/>
                  <a:pt x="689" y="38"/>
                  <a:pt x="689" y="38"/>
                </a:cubicBezTo>
                <a:cubicBezTo>
                  <a:pt x="689" y="38"/>
                  <a:pt x="689" y="38"/>
                  <a:pt x="689" y="38"/>
                </a:cubicBezTo>
                <a:cubicBezTo>
                  <a:pt x="689" y="38"/>
                  <a:pt x="690" y="38"/>
                  <a:pt x="690" y="38"/>
                </a:cubicBezTo>
                <a:cubicBezTo>
                  <a:pt x="689" y="38"/>
                  <a:pt x="689" y="38"/>
                  <a:pt x="689" y="38"/>
                </a:cubicBezTo>
                <a:close/>
                <a:moveTo>
                  <a:pt x="689" y="45"/>
                </a:moveTo>
                <a:cubicBezTo>
                  <a:pt x="689" y="44"/>
                  <a:pt x="689" y="45"/>
                  <a:pt x="689" y="45"/>
                </a:cubicBezTo>
                <a:cubicBezTo>
                  <a:pt x="689" y="45"/>
                  <a:pt x="689" y="45"/>
                  <a:pt x="689" y="45"/>
                </a:cubicBezTo>
                <a:close/>
                <a:moveTo>
                  <a:pt x="688" y="39"/>
                </a:moveTo>
                <a:cubicBezTo>
                  <a:pt x="688" y="39"/>
                  <a:pt x="687" y="38"/>
                  <a:pt x="687" y="39"/>
                </a:cubicBezTo>
                <a:cubicBezTo>
                  <a:pt x="687" y="39"/>
                  <a:pt x="688" y="39"/>
                  <a:pt x="688" y="39"/>
                </a:cubicBezTo>
                <a:close/>
                <a:moveTo>
                  <a:pt x="688" y="41"/>
                </a:moveTo>
                <a:cubicBezTo>
                  <a:pt x="688" y="41"/>
                  <a:pt x="688" y="41"/>
                  <a:pt x="688" y="41"/>
                </a:cubicBezTo>
                <a:cubicBezTo>
                  <a:pt x="688" y="41"/>
                  <a:pt x="688" y="41"/>
                  <a:pt x="688" y="41"/>
                </a:cubicBezTo>
                <a:cubicBezTo>
                  <a:pt x="687" y="41"/>
                  <a:pt x="688" y="41"/>
                  <a:pt x="688" y="41"/>
                </a:cubicBezTo>
                <a:close/>
                <a:moveTo>
                  <a:pt x="699" y="40"/>
                </a:moveTo>
                <a:cubicBezTo>
                  <a:pt x="689" y="41"/>
                  <a:pt x="689" y="41"/>
                  <a:pt x="689" y="41"/>
                </a:cubicBezTo>
                <a:cubicBezTo>
                  <a:pt x="689" y="41"/>
                  <a:pt x="688" y="41"/>
                  <a:pt x="688" y="41"/>
                </a:cubicBezTo>
                <a:cubicBezTo>
                  <a:pt x="688" y="41"/>
                  <a:pt x="689" y="41"/>
                  <a:pt x="689" y="41"/>
                </a:cubicBezTo>
                <a:cubicBezTo>
                  <a:pt x="689" y="41"/>
                  <a:pt x="689" y="41"/>
                  <a:pt x="689" y="41"/>
                </a:cubicBezTo>
                <a:lnTo>
                  <a:pt x="699" y="40"/>
                </a:lnTo>
                <a:close/>
                <a:moveTo>
                  <a:pt x="688" y="41"/>
                </a:moveTo>
                <a:cubicBezTo>
                  <a:pt x="688" y="41"/>
                  <a:pt x="688" y="41"/>
                  <a:pt x="688" y="41"/>
                </a:cubicBezTo>
                <a:cubicBezTo>
                  <a:pt x="688" y="41"/>
                  <a:pt x="688" y="41"/>
                  <a:pt x="688" y="41"/>
                </a:cubicBezTo>
                <a:cubicBezTo>
                  <a:pt x="688" y="41"/>
                  <a:pt x="688" y="41"/>
                  <a:pt x="688" y="41"/>
                </a:cubicBezTo>
                <a:close/>
              </a:path>
            </a:pathLst>
          </a:custGeom>
          <a:solidFill>
            <a:schemeClr val="accent6"/>
          </a:solidFill>
          <a:ln>
            <a:noFill/>
          </a:ln>
          <a:effectLst/>
        </p:spPr>
        <p:txBody>
          <a:bodyPr vert="horz" wrap="square" lIns="97967" tIns="48983" rIns="97967" bIns="4898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0"/>
          </a:p>
        </p:txBody>
      </p:sp>
      <p:sp>
        <p:nvSpPr>
          <p:cNvPr id="36" name="Line Callout 1 35"/>
          <p:cNvSpPr/>
          <p:nvPr/>
        </p:nvSpPr>
        <p:spPr bwMode="gray">
          <a:xfrm>
            <a:off x="5833224" y="2144090"/>
            <a:ext cx="1836403" cy="445171"/>
          </a:xfrm>
          <a:prstGeom prst="borderCallout1">
            <a:avLst>
              <a:gd name="adj1" fmla="val 83103"/>
              <a:gd name="adj2" fmla="val -745"/>
              <a:gd name="adj3" fmla="val 124868"/>
              <a:gd name="adj4" fmla="val -13997"/>
            </a:avLst>
          </a:prstGeom>
          <a:solidFill>
            <a:schemeClr val="bg1"/>
          </a:solidFill>
          <a:ln w="12700" cap="flat" cmpd="sng" algn="ctr">
            <a:solidFill>
              <a:schemeClr val="accent1"/>
            </a:solidFill>
            <a:prstDash val="solid"/>
            <a:miter lim="800000"/>
            <a:headEnd type="none" w="med" len="med"/>
            <a:tailEnd type="oval" w="sm" len="sm"/>
          </a:ln>
          <a:effectLst/>
        </p:spPr>
        <p:txBody>
          <a:bodyPr vert="horz" wrap="square" lIns="97967" tIns="48983" rIns="97967" bIns="48983" numCol="1" rtlCol="0" anchor="t" anchorCtr="0" compatLnSpc="1">
            <a:prstTxWarp prst="textNoShape">
              <a:avLst/>
            </a:prstTxWarp>
            <a:spAutoFit/>
          </a:bodyPr>
          <a:lstStyle/>
          <a:p>
            <a:pPr>
              <a:spcBef>
                <a:spcPts val="536"/>
              </a:spcBef>
            </a:pPr>
            <a:r>
              <a:rPr lang="en-US" sz="750" i="1" dirty="0"/>
              <a:t>Under Development:  Care notes captured during care management encounter sent back to EMR via FHIR</a:t>
            </a:r>
          </a:p>
        </p:txBody>
      </p:sp>
      <p:sp>
        <p:nvSpPr>
          <p:cNvPr id="15" name="Title 1"/>
          <p:cNvSpPr txBox="1">
            <a:spLocks/>
          </p:cNvSpPr>
          <p:nvPr/>
        </p:nvSpPr>
        <p:spPr>
          <a:xfrm>
            <a:off x="1423375" y="37681"/>
            <a:ext cx="5966691" cy="857250"/>
          </a:xfrm>
          <a:prstGeom prst="rect">
            <a:avLst/>
          </a:prstGeom>
        </p:spPr>
        <p:txBody>
          <a:bodyPr/>
          <a:lstStyle>
            <a:lvl1pPr algn="l" defTabSz="457200" rtl="0" eaLnBrk="1" latinLnBrk="0" hangingPunct="1">
              <a:spcBef>
                <a:spcPct val="0"/>
              </a:spcBef>
              <a:buNone/>
              <a:defRPr sz="2800" b="1" i="0" kern="1200">
                <a:solidFill>
                  <a:srgbClr val="586A42"/>
                </a:solidFill>
                <a:latin typeface="Verdana"/>
                <a:ea typeface="+mj-ea"/>
                <a:cs typeface="Verdana"/>
              </a:defRPr>
            </a:lvl1pPr>
          </a:lstStyle>
          <a:p>
            <a:r>
              <a:rPr lang="en-US" sz="2100" dirty="0"/>
              <a:t>Crimson Care Management</a:t>
            </a:r>
          </a:p>
        </p:txBody>
      </p:sp>
      <p:sp>
        <p:nvSpPr>
          <p:cNvPr id="39" name="TextBox 38"/>
          <p:cNvSpPr txBox="1"/>
          <p:nvPr/>
        </p:nvSpPr>
        <p:spPr bwMode="gray">
          <a:xfrm>
            <a:off x="2587386" y="4737157"/>
            <a:ext cx="1562725" cy="78483"/>
          </a:xfrm>
          <a:prstGeom prst="rect">
            <a:avLst/>
          </a:prstGeom>
          <a:noFill/>
        </p:spPr>
        <p:txBody>
          <a:bodyPr wrap="square" lIns="34290" tIns="0" rIns="0" bIns="20574" rtlCol="0" anchor="b" anchorCtr="0">
            <a:spAutoFit/>
          </a:bodyPr>
          <a:lstStyle/>
          <a:p>
            <a:pPr defTabSz="480060">
              <a:defRPr/>
            </a:pPr>
            <a:r>
              <a:rPr lang="en-US" sz="375" kern="1200" dirty="0">
                <a:solidFill>
                  <a:schemeClr val="tx1"/>
                </a:solidFill>
                <a:latin typeface="Calibri"/>
                <a:ea typeface="+mn-ea"/>
                <a:cs typeface="+mn-cs"/>
              </a:rPr>
              <a:t>©</a:t>
            </a:r>
            <a:r>
              <a:rPr lang="en-US" sz="375" kern="1200" dirty="0">
                <a:solidFill>
                  <a:schemeClr val="tx1"/>
                </a:solidFill>
                <a:latin typeface="+mn-lt"/>
                <a:ea typeface="+mn-ea"/>
                <a:cs typeface="+mn-cs"/>
              </a:rPr>
              <a:t>2015 The Advisory Board Company • </a:t>
            </a:r>
            <a:r>
              <a:rPr lang="en-US" sz="375" b="1" kern="1200" dirty="0">
                <a:solidFill>
                  <a:schemeClr val="tx1"/>
                </a:solidFill>
                <a:latin typeface="+mn-lt"/>
                <a:ea typeface="+mn-ea"/>
                <a:cs typeface="+mn-cs"/>
              </a:rPr>
              <a:t>advisory.com</a:t>
            </a:r>
            <a:endParaRPr lang="en-US" sz="375" kern="1200" dirty="0">
              <a:solidFill>
                <a:schemeClr val="tx1"/>
              </a:solidFill>
              <a:latin typeface="+mn-lt"/>
              <a:ea typeface="+mn-ea"/>
              <a:cs typeface="+mn-cs"/>
            </a:endParaRPr>
          </a:p>
        </p:txBody>
      </p:sp>
    </p:spTree>
    <p:extLst>
      <p:ext uri="{BB962C8B-B14F-4D97-AF65-F5344CB8AC3E}">
        <p14:creationId xmlns:p14="http://schemas.microsoft.com/office/powerpoint/2010/main" val="34418892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1314450" y="43277"/>
            <a:ext cx="6293178" cy="428625"/>
          </a:xfrm>
          <a:prstGeom prst="rect">
            <a:avLst/>
          </a:prstGeom>
        </p:spPr>
        <p:txBody>
          <a:bodyPr/>
          <a:lstStyle>
            <a:lvl1pPr algn="l" defTabSz="457200" rtl="0" eaLnBrk="1" latinLnBrk="0" hangingPunct="1">
              <a:spcBef>
                <a:spcPct val="0"/>
              </a:spcBef>
              <a:buNone/>
              <a:defRPr sz="2800" b="1" i="0" kern="1200">
                <a:solidFill>
                  <a:srgbClr val="586A42"/>
                </a:solidFill>
                <a:latin typeface="Verdana"/>
                <a:ea typeface="+mj-ea"/>
                <a:cs typeface="Verdana"/>
              </a:defRPr>
            </a:lvl1pPr>
          </a:lstStyle>
          <a:p>
            <a:r>
              <a:rPr lang="en-US" sz="2100" dirty="0" err="1"/>
              <a:t>Meducation</a:t>
            </a:r>
            <a:r>
              <a:rPr lang="en-US" sz="2100" baseline="30000" dirty="0"/>
              <a:t>®</a:t>
            </a:r>
            <a:r>
              <a:rPr lang="en-US" sz="2100" dirty="0"/>
              <a:t> Addresses Health Literacy</a:t>
            </a:r>
          </a:p>
        </p:txBody>
      </p:sp>
      <p:pic>
        <p:nvPicPr>
          <p:cNvPr id="12" name="Picture 11" descr="meducation_new_logo.ai"/>
          <p:cNvPicPr>
            <a:picLocks noChangeAspect="1"/>
          </p:cNvPicPr>
          <p:nvPr/>
        </p:nvPicPr>
        <p:blipFill>
          <a:blip r:embed="rId3" cstate="print"/>
          <a:stretch>
            <a:fillRect/>
          </a:stretch>
        </p:blipFill>
        <p:spPr>
          <a:xfrm>
            <a:off x="2536242" y="4537389"/>
            <a:ext cx="1761713" cy="299694"/>
          </a:xfrm>
          <a:prstGeom prst="rect">
            <a:avLst/>
          </a:prstGeom>
        </p:spPr>
      </p:pic>
      <p:sp>
        <p:nvSpPr>
          <p:cNvPr id="13" name="Text Placeholder 5"/>
          <p:cNvSpPr>
            <a:spLocks noGrp="1"/>
          </p:cNvSpPr>
          <p:nvPr>
            <p:ph type="body" sz="quarter" idx="13"/>
          </p:nvPr>
        </p:nvSpPr>
        <p:spPr>
          <a:xfrm>
            <a:off x="1378618" y="509150"/>
            <a:ext cx="6513910" cy="321908"/>
          </a:xfrm>
        </p:spPr>
        <p:txBody>
          <a:bodyPr/>
          <a:lstStyle/>
          <a:p>
            <a:pPr lvl="1"/>
            <a:r>
              <a:rPr lang="en-US" sz="1650" dirty="0">
                <a:solidFill>
                  <a:schemeClr val="accent1"/>
                </a:solidFill>
              </a:rPr>
              <a:t>More Effective Communication</a:t>
            </a:r>
          </a:p>
        </p:txBody>
      </p:sp>
      <p:sp>
        <p:nvSpPr>
          <p:cNvPr id="14" name="Text Placeholder 6"/>
          <p:cNvSpPr txBox="1">
            <a:spLocks/>
          </p:cNvSpPr>
          <p:nvPr/>
        </p:nvSpPr>
        <p:spPr>
          <a:xfrm>
            <a:off x="1412551" y="1013975"/>
            <a:ext cx="3342887" cy="3425428"/>
          </a:xfrm>
          <a:prstGeom prst="rect">
            <a:avLst/>
          </a:prstGeom>
        </p:spPr>
        <p:txBody>
          <a:bodyPr vert="horz" lIns="0" tIns="34290" rIns="68580" bIns="34290" rtlCol="0">
            <a:normAutofit lnSpcReduction="10000"/>
          </a:bodyPr>
          <a:lstStyle>
            <a:lvl1pPr marL="192024" indent="-192024" algn="l" defTabSz="457200" rtl="0" eaLnBrk="1" latinLnBrk="0" hangingPunct="1">
              <a:lnSpc>
                <a:spcPct val="80000"/>
              </a:lnSpc>
              <a:spcBef>
                <a:spcPct val="20000"/>
              </a:spcBef>
              <a:spcAft>
                <a:spcPts val="600"/>
              </a:spcAft>
              <a:buFont typeface="Arial"/>
              <a:buChar char="•"/>
              <a:defRPr sz="1800" b="0" i="0" kern="1200">
                <a:solidFill>
                  <a:srgbClr val="636363"/>
                </a:solidFill>
                <a:latin typeface="Arial"/>
                <a:ea typeface="+mn-ea"/>
                <a:cs typeface="Arial"/>
              </a:defRPr>
            </a:lvl1pPr>
            <a:lvl2pPr marL="742950" indent="-285750" algn="l" defTabSz="457200" rtl="0" eaLnBrk="1" latinLnBrk="0" hangingPunct="1">
              <a:lnSpc>
                <a:spcPct val="80000"/>
              </a:lnSpc>
              <a:spcBef>
                <a:spcPct val="20000"/>
              </a:spcBef>
              <a:spcAft>
                <a:spcPts val="600"/>
              </a:spcAft>
              <a:buFont typeface="Arial"/>
              <a:buChar char="–"/>
              <a:defRPr sz="1800" b="0" i="0" kern="1200">
                <a:solidFill>
                  <a:srgbClr val="636363"/>
                </a:solidFill>
                <a:latin typeface="Arial"/>
                <a:ea typeface="+mn-ea"/>
                <a:cs typeface="Arial"/>
              </a:defRPr>
            </a:lvl2pPr>
            <a:lvl3pPr marL="1143000" indent="-228600" algn="l" defTabSz="457200" rtl="0" eaLnBrk="1" latinLnBrk="0" hangingPunct="1">
              <a:lnSpc>
                <a:spcPct val="80000"/>
              </a:lnSpc>
              <a:spcBef>
                <a:spcPct val="20000"/>
              </a:spcBef>
              <a:spcAft>
                <a:spcPts val="600"/>
              </a:spcAft>
              <a:buFont typeface="Arial"/>
              <a:buChar char="•"/>
              <a:defRPr sz="1800" b="0" i="0" kern="1200">
                <a:solidFill>
                  <a:srgbClr val="636363"/>
                </a:solidFill>
                <a:latin typeface="Arial"/>
                <a:ea typeface="+mn-ea"/>
                <a:cs typeface="Arial"/>
              </a:defRPr>
            </a:lvl3pPr>
            <a:lvl4pPr marL="1600200" indent="-228600" algn="l" defTabSz="457200" rtl="0" eaLnBrk="1" latinLnBrk="0" hangingPunct="1">
              <a:lnSpc>
                <a:spcPct val="80000"/>
              </a:lnSpc>
              <a:spcBef>
                <a:spcPct val="20000"/>
              </a:spcBef>
              <a:spcAft>
                <a:spcPts val="600"/>
              </a:spcAft>
              <a:buFont typeface="Arial"/>
              <a:buChar char="–"/>
              <a:defRPr sz="1800" b="0" i="0" kern="1200">
                <a:solidFill>
                  <a:srgbClr val="636363"/>
                </a:solidFill>
                <a:latin typeface="Arial"/>
                <a:ea typeface="+mn-ea"/>
                <a:cs typeface="Arial"/>
              </a:defRPr>
            </a:lvl4pPr>
            <a:lvl5pPr marL="2057400" indent="-228600" algn="l" defTabSz="457200" rtl="0" eaLnBrk="1" latinLnBrk="0" hangingPunct="1">
              <a:lnSpc>
                <a:spcPct val="80000"/>
              </a:lnSpc>
              <a:spcBef>
                <a:spcPct val="20000"/>
              </a:spcBef>
              <a:spcAft>
                <a:spcPts val="600"/>
              </a:spcAft>
              <a:buFont typeface="Arial"/>
              <a:buChar char="»"/>
              <a:defRPr sz="1800" b="0" i="0" kern="1200">
                <a:solidFill>
                  <a:srgbClr val="636363"/>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1" indent="0">
              <a:buNone/>
            </a:pPr>
            <a:r>
              <a:rPr lang="en-US" altLang="en-US" sz="1350">
                <a:solidFill>
                  <a:schemeClr val="tx1">
                    <a:lumMod val="85000"/>
                    <a:lumOff val="15000"/>
                  </a:schemeClr>
                </a:solidFill>
              </a:rPr>
              <a:t>Universal Medication Schedule</a:t>
            </a:r>
          </a:p>
          <a:p>
            <a:pPr marL="126206" lvl="1" indent="-126206">
              <a:buFont typeface="Trebuchet MS" pitchFamily="34" charset="0"/>
              <a:buChar char="−"/>
            </a:pPr>
            <a:r>
              <a:rPr lang="en-US" altLang="en-US" sz="1200">
                <a:solidFill>
                  <a:schemeClr val="tx1">
                    <a:lumMod val="85000"/>
                    <a:lumOff val="15000"/>
                  </a:schemeClr>
                </a:solidFill>
              </a:rPr>
              <a:t>Intuitive representations of times of day and amount of medicine to be taken</a:t>
            </a:r>
          </a:p>
          <a:p>
            <a:pPr marL="0" lvl="1" indent="0">
              <a:lnSpc>
                <a:spcPct val="90000"/>
              </a:lnSpc>
              <a:spcAft>
                <a:spcPts val="675"/>
              </a:spcAft>
              <a:buNone/>
            </a:pPr>
            <a:endParaRPr lang="en-US" altLang="en-US" sz="1350">
              <a:solidFill>
                <a:schemeClr val="tx1">
                  <a:lumMod val="85000"/>
                  <a:lumOff val="15000"/>
                </a:schemeClr>
              </a:solidFill>
            </a:endParaRPr>
          </a:p>
          <a:p>
            <a:pPr marL="0" lvl="1" indent="0">
              <a:lnSpc>
                <a:spcPct val="90000"/>
              </a:lnSpc>
              <a:spcAft>
                <a:spcPts val="675"/>
              </a:spcAft>
              <a:buNone/>
            </a:pPr>
            <a:r>
              <a:rPr lang="en-US" altLang="en-US" sz="1350">
                <a:solidFill>
                  <a:schemeClr val="tx1">
                    <a:lumMod val="85000"/>
                    <a:lumOff val="15000"/>
                  </a:schemeClr>
                </a:solidFill>
              </a:rPr>
              <a:t>Pictograms </a:t>
            </a:r>
          </a:p>
          <a:p>
            <a:pPr marL="126206" lvl="1" indent="-126206">
              <a:buFont typeface="Trebuchet MS" pitchFamily="34" charset="0"/>
              <a:buChar char="−"/>
            </a:pPr>
            <a:r>
              <a:rPr lang="en-US" altLang="en-US" sz="1200">
                <a:solidFill>
                  <a:schemeClr val="tx1">
                    <a:lumMod val="85000"/>
                    <a:lumOff val="15000"/>
                  </a:schemeClr>
                </a:solidFill>
              </a:rPr>
              <a:t>Reduce dosing errors</a:t>
            </a:r>
          </a:p>
          <a:p>
            <a:pPr marL="0" lvl="1" indent="0">
              <a:lnSpc>
                <a:spcPct val="90000"/>
              </a:lnSpc>
              <a:spcAft>
                <a:spcPts val="675"/>
              </a:spcAft>
              <a:buNone/>
            </a:pPr>
            <a:endParaRPr lang="en-US" altLang="en-US" sz="1350">
              <a:solidFill>
                <a:schemeClr val="tx1">
                  <a:lumMod val="85000"/>
                  <a:lumOff val="15000"/>
                </a:schemeClr>
              </a:solidFill>
            </a:endParaRPr>
          </a:p>
          <a:p>
            <a:pPr marL="0" lvl="1" indent="0">
              <a:lnSpc>
                <a:spcPct val="90000"/>
              </a:lnSpc>
              <a:spcAft>
                <a:spcPts val="675"/>
              </a:spcAft>
              <a:buNone/>
            </a:pPr>
            <a:r>
              <a:rPr lang="en-US" altLang="en-US" sz="1350">
                <a:solidFill>
                  <a:schemeClr val="tx1">
                    <a:lumMod val="85000"/>
                    <a:lumOff val="15000"/>
                  </a:schemeClr>
                </a:solidFill>
              </a:rPr>
              <a:t>Instructions in Plain Speak </a:t>
            </a:r>
          </a:p>
          <a:p>
            <a:pPr marL="126206" lvl="1" indent="-126206">
              <a:buFont typeface="Trebuchet MS" pitchFamily="34" charset="0"/>
              <a:buChar char="−"/>
            </a:pPr>
            <a:r>
              <a:rPr lang="en-US" altLang="en-US" sz="1200">
                <a:solidFill>
                  <a:schemeClr val="tx1">
                    <a:lumMod val="85000"/>
                    <a:lumOff val="15000"/>
                  </a:schemeClr>
                </a:solidFill>
              </a:rPr>
              <a:t>1 line per instruction</a:t>
            </a:r>
          </a:p>
          <a:p>
            <a:pPr marL="126206" lvl="1" indent="-126206">
              <a:buFont typeface="Trebuchet MS" pitchFamily="34" charset="0"/>
              <a:buChar char="−"/>
            </a:pPr>
            <a:r>
              <a:rPr lang="en-US" altLang="en-US" sz="1200">
                <a:solidFill>
                  <a:schemeClr val="tx1">
                    <a:lumMod val="85000"/>
                    <a:lumOff val="15000"/>
                  </a:schemeClr>
                </a:solidFill>
              </a:rPr>
              <a:t>5th to 8th grade reading level</a:t>
            </a:r>
          </a:p>
          <a:p>
            <a:pPr marL="126206" lvl="1" indent="-126206">
              <a:buFont typeface="Trebuchet MS" pitchFamily="34" charset="0"/>
              <a:buChar char="−"/>
            </a:pPr>
            <a:r>
              <a:rPr lang="en-US" altLang="en-US" sz="1200">
                <a:solidFill>
                  <a:schemeClr val="tx1">
                    <a:lumMod val="85000"/>
                    <a:lumOff val="15000"/>
                  </a:schemeClr>
                </a:solidFill>
              </a:rPr>
              <a:t>Visual spacing to reduce </a:t>
            </a:r>
            <a:br>
              <a:rPr lang="en-US" altLang="en-US" sz="1200">
                <a:solidFill>
                  <a:schemeClr val="tx1">
                    <a:lumMod val="85000"/>
                    <a:lumOff val="15000"/>
                  </a:schemeClr>
                </a:solidFill>
              </a:rPr>
            </a:br>
            <a:r>
              <a:rPr lang="en-US" altLang="en-US" sz="1200">
                <a:solidFill>
                  <a:schemeClr val="tx1">
                    <a:lumMod val="85000"/>
                    <a:lumOff val="15000"/>
                  </a:schemeClr>
                </a:solidFill>
              </a:rPr>
              <a:t>cognitive overload</a:t>
            </a:r>
          </a:p>
          <a:p>
            <a:pPr marL="126206" lvl="1" indent="-126206">
              <a:buFont typeface="Trebuchet MS" pitchFamily="34" charset="0"/>
              <a:buChar char="−"/>
            </a:pPr>
            <a:r>
              <a:rPr lang="en-US" altLang="en-US" sz="1200">
                <a:solidFill>
                  <a:schemeClr val="tx1">
                    <a:lumMod val="85000"/>
                    <a:lumOff val="15000"/>
                  </a:schemeClr>
                </a:solidFill>
              </a:rPr>
              <a:t>5 font choices, up to 18 point font</a:t>
            </a:r>
          </a:p>
          <a:p>
            <a:pPr marL="126206" lvl="1" indent="-126206">
              <a:buFont typeface="Trebuchet MS" pitchFamily="34" charset="0"/>
              <a:buChar char="−"/>
            </a:pPr>
            <a:r>
              <a:rPr lang="en-US" altLang="en-US" sz="1200">
                <a:solidFill>
                  <a:schemeClr val="tx1">
                    <a:lumMod val="85000"/>
                    <a:lumOff val="15000"/>
                  </a:schemeClr>
                </a:solidFill>
              </a:rPr>
              <a:t>Select from more than 20 languages</a:t>
            </a:r>
          </a:p>
          <a:p>
            <a:pPr marL="126206" indent="-126206"/>
            <a:endParaRPr lang="en-US" sz="1350" dirty="0">
              <a:solidFill>
                <a:schemeClr val="tx1">
                  <a:lumMod val="85000"/>
                  <a:lumOff val="15000"/>
                </a:schemeClr>
              </a:solidFill>
            </a:endParaRPr>
          </a:p>
        </p:txBody>
      </p:sp>
      <p:pic>
        <p:nvPicPr>
          <p:cNvPr id="16" name="Picture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80197" y="571972"/>
            <a:ext cx="2986199" cy="3864492"/>
          </a:xfrm>
          <a:prstGeom prst="rect">
            <a:avLst/>
          </a:prstGeom>
          <a:ln>
            <a:solidFill>
              <a:schemeClr val="bg1">
                <a:lumMod val="85000"/>
              </a:schemeClr>
            </a:solidFill>
          </a:ln>
        </p:spPr>
      </p:pic>
    </p:spTree>
    <p:extLst>
      <p:ext uri="{BB962C8B-B14F-4D97-AF65-F5344CB8AC3E}">
        <p14:creationId xmlns:p14="http://schemas.microsoft.com/office/powerpoint/2010/main" val="3981632279"/>
      </p:ext>
    </p:extLst>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1314450" y="43277"/>
            <a:ext cx="7572876" cy="428625"/>
          </a:xfrm>
          <a:prstGeom prst="rect">
            <a:avLst/>
          </a:prstGeom>
        </p:spPr>
        <p:txBody>
          <a:bodyPr/>
          <a:lstStyle>
            <a:lvl1pPr algn="l" defTabSz="457200" rtl="0" eaLnBrk="1" latinLnBrk="0" hangingPunct="1">
              <a:spcBef>
                <a:spcPct val="0"/>
              </a:spcBef>
              <a:buNone/>
              <a:defRPr sz="2800" b="1" i="0" kern="1200">
                <a:solidFill>
                  <a:srgbClr val="586A42"/>
                </a:solidFill>
                <a:latin typeface="Verdana"/>
                <a:ea typeface="+mj-ea"/>
                <a:cs typeface="Verdana"/>
              </a:defRPr>
            </a:lvl1pPr>
          </a:lstStyle>
          <a:p>
            <a:r>
              <a:rPr lang="en-US" sz="1950" dirty="0" err="1"/>
              <a:t>Meducation</a:t>
            </a:r>
            <a:r>
              <a:rPr lang="en-US" sz="1950" dirty="0"/>
              <a:t>® Improves Medication Adherence</a:t>
            </a:r>
          </a:p>
        </p:txBody>
      </p:sp>
      <p:pic>
        <p:nvPicPr>
          <p:cNvPr id="12" name="Picture 11" descr="meducation_new_logo.ai"/>
          <p:cNvPicPr>
            <a:picLocks noChangeAspect="1"/>
          </p:cNvPicPr>
          <p:nvPr/>
        </p:nvPicPr>
        <p:blipFill>
          <a:blip r:embed="rId3" cstate="print"/>
          <a:stretch>
            <a:fillRect/>
          </a:stretch>
        </p:blipFill>
        <p:spPr>
          <a:xfrm>
            <a:off x="2536242" y="4537389"/>
            <a:ext cx="1761713" cy="299694"/>
          </a:xfrm>
          <a:prstGeom prst="rect">
            <a:avLst/>
          </a:prstGeom>
        </p:spPr>
      </p:pic>
      <p:sp>
        <p:nvSpPr>
          <p:cNvPr id="18" name="Text Placeholder 1"/>
          <p:cNvSpPr>
            <a:spLocks noGrp="1"/>
          </p:cNvSpPr>
          <p:nvPr>
            <p:ph type="body" sz="quarter" idx="13"/>
          </p:nvPr>
        </p:nvSpPr>
        <p:spPr>
          <a:xfrm>
            <a:off x="1314450" y="534998"/>
            <a:ext cx="6513910" cy="270375"/>
          </a:xfrm>
        </p:spPr>
        <p:txBody>
          <a:bodyPr/>
          <a:lstStyle/>
          <a:p>
            <a:pPr lvl="1"/>
            <a:r>
              <a:rPr lang="en-US" sz="1650" dirty="0">
                <a:solidFill>
                  <a:schemeClr val="accent1"/>
                </a:solidFill>
              </a:rPr>
              <a:t>Multilingual Regimen Summaries</a:t>
            </a:r>
          </a:p>
        </p:txBody>
      </p:sp>
      <p:sp>
        <p:nvSpPr>
          <p:cNvPr id="19" name="TextBox 2"/>
          <p:cNvSpPr txBox="1">
            <a:spLocks noChangeArrowheads="1"/>
          </p:cNvSpPr>
          <p:nvPr/>
        </p:nvSpPr>
        <p:spPr bwMode="auto">
          <a:xfrm>
            <a:off x="1325455" y="3113131"/>
            <a:ext cx="115220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ＭＳ Ｐゴシック" panose="020B0600070205080204" pitchFamily="34" charset="-128"/>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ＭＳ Ｐゴシック" panose="020B0600070205080204" pitchFamily="34" charset="-128"/>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ＭＳ Ｐゴシック" panose="020B0600070205080204" pitchFamily="34" charset="-128"/>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ＭＳ Ｐゴシック" panose="020B0600070205080204" pitchFamily="34" charset="-128"/>
              </a:defRPr>
            </a:lvl4pPr>
            <a:lvl5pPr marL="2057400" indent="-228600">
              <a:spcBef>
                <a:spcPts val="375"/>
              </a:spcBef>
              <a:buClr>
                <a:srgbClr val="A28E6A"/>
              </a:buClr>
              <a:buChar char="o"/>
              <a:defRPr sz="2000">
                <a:solidFill>
                  <a:schemeClr val="tx1"/>
                </a:solidFill>
                <a:latin typeface="Perpetua" panose="02020502060401020303" pitchFamily="18" charset="0"/>
                <a:ea typeface="ＭＳ Ｐゴシック" panose="020B0600070205080204" pitchFamily="34" charset="-128"/>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ＭＳ Ｐゴシック" panose="020B0600070205080204" pitchFamily="34" charset="-128"/>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ＭＳ Ｐゴシック" panose="020B0600070205080204" pitchFamily="34" charset="-128"/>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ＭＳ Ｐゴシック" panose="020B0600070205080204" pitchFamily="34" charset="-128"/>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ＭＳ Ｐゴシック" panose="020B0600070205080204" pitchFamily="34" charset="-128"/>
              </a:defRPr>
            </a:lvl9pPr>
          </a:lstStyle>
          <a:p>
            <a:pPr algn="r" eaLnBrk="1" hangingPunct="1">
              <a:spcBef>
                <a:spcPct val="0"/>
              </a:spcBef>
              <a:buClrTx/>
              <a:buSzTx/>
              <a:buFontTx/>
              <a:buNone/>
            </a:pPr>
            <a:r>
              <a:rPr lang="en-US" altLang="en-US" sz="1500" dirty="0">
                <a:solidFill>
                  <a:schemeClr val="accent1"/>
                </a:solidFill>
                <a:latin typeface="Arial" panose="020B0604020202020204" pitchFamily="34" charset="0"/>
              </a:rPr>
              <a:t>Patient content access via QR code</a:t>
            </a:r>
          </a:p>
        </p:txBody>
      </p:sp>
      <p:pic>
        <p:nvPicPr>
          <p:cNvPr id="20" name="Picture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37520" y="875811"/>
            <a:ext cx="4437017" cy="3428604"/>
          </a:xfrm>
          <a:prstGeom prst="rect">
            <a:avLst/>
          </a:prstGeom>
          <a:ln>
            <a:solidFill>
              <a:schemeClr val="accent1"/>
            </a:solidFill>
          </a:ln>
        </p:spPr>
      </p:pic>
      <p:sp>
        <p:nvSpPr>
          <p:cNvPr id="21" name="Right Arrow 20"/>
          <p:cNvSpPr/>
          <p:nvPr/>
        </p:nvSpPr>
        <p:spPr>
          <a:xfrm>
            <a:off x="2485111" y="3418920"/>
            <a:ext cx="1013147" cy="293648"/>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050"/>
          </a:p>
        </p:txBody>
      </p:sp>
      <p:cxnSp>
        <p:nvCxnSpPr>
          <p:cNvPr id="22" name="Straight Connector 21"/>
          <p:cNvCxnSpPr/>
          <p:nvPr/>
        </p:nvCxnSpPr>
        <p:spPr>
          <a:xfrm>
            <a:off x="2485110" y="3190763"/>
            <a:ext cx="0" cy="834887"/>
          </a:xfrm>
          <a:prstGeom prst="line">
            <a:avLst/>
          </a:prstGeom>
          <a:ln>
            <a:solidFill>
              <a:schemeClr val="tx2">
                <a:lumMod val="7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4071805"/>
      </p:ext>
    </p:extLst>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
          <p:cNvSpPr txBox="1">
            <a:spLocks/>
          </p:cNvSpPr>
          <p:nvPr/>
        </p:nvSpPr>
        <p:spPr bwMode="auto">
          <a:xfrm>
            <a:off x="6449289" y="1446481"/>
            <a:ext cx="1417533"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ＭＳ Ｐゴシック" panose="020B0600070205080204" pitchFamily="34" charset="-128"/>
              </a:defRPr>
            </a:lvl1pPr>
            <a:lvl2pPr marL="547688" indent="-22860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ＭＳ Ｐゴシック" panose="020B0600070205080204" pitchFamily="34" charset="-128"/>
              </a:defRPr>
            </a:lvl2pPr>
            <a:lvl3pPr marL="822325"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ＭＳ Ｐゴシック" panose="020B0600070205080204" pitchFamily="34" charset="-128"/>
              </a:defRPr>
            </a:lvl3pPr>
            <a:lvl4pPr marL="1096963"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ＭＳ Ｐゴシック" panose="020B0600070205080204" pitchFamily="34" charset="-128"/>
              </a:defRPr>
            </a:lvl4pPr>
            <a:lvl5pPr marL="1371600" indent="-228600">
              <a:spcBef>
                <a:spcPts val="375"/>
              </a:spcBef>
              <a:buClr>
                <a:srgbClr val="A28E6A"/>
              </a:buClr>
              <a:buChar char="o"/>
              <a:defRPr sz="2000">
                <a:solidFill>
                  <a:schemeClr val="tx1"/>
                </a:solidFill>
                <a:latin typeface="Perpetua" panose="02020502060401020303" pitchFamily="18" charset="0"/>
                <a:ea typeface="ＭＳ Ｐゴシック" panose="020B0600070205080204" pitchFamily="34" charset="-128"/>
              </a:defRPr>
            </a:lvl5pPr>
            <a:lvl6pPr marL="1828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ＭＳ Ｐゴシック" panose="020B0600070205080204" pitchFamily="34" charset="-128"/>
              </a:defRPr>
            </a:lvl6pPr>
            <a:lvl7pPr marL="2286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ＭＳ Ｐゴシック" panose="020B0600070205080204" pitchFamily="34" charset="-128"/>
              </a:defRPr>
            </a:lvl7pPr>
            <a:lvl8pPr marL="2743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ＭＳ Ｐゴシック" panose="020B0600070205080204" pitchFamily="34" charset="-128"/>
              </a:defRPr>
            </a:lvl8pPr>
            <a:lvl9pPr marL="32004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ＭＳ Ｐゴシック" panose="020B0600070205080204" pitchFamily="34" charset="-128"/>
              </a:defRPr>
            </a:lvl9pPr>
          </a:lstStyle>
          <a:p>
            <a:pPr>
              <a:buFont typeface="Wingdings 2" panose="05020102010507070707" pitchFamily="18" charset="2"/>
              <a:buNone/>
            </a:pPr>
            <a:r>
              <a:rPr lang="en-US" sz="1350" b="1" dirty="0">
                <a:solidFill>
                  <a:schemeClr val="accent1"/>
                </a:solidFill>
                <a:latin typeface="Helvetica" panose="020B0604020202020204" pitchFamily="34" charset="0"/>
                <a:cs typeface="Helvetica" panose="020B0604020202020204" pitchFamily="34" charset="0"/>
              </a:rPr>
              <a:t>Non-adherence indicators</a:t>
            </a:r>
            <a:endParaRPr lang="en-US" sz="1350" b="1" dirty="0">
              <a:solidFill>
                <a:schemeClr val="accent1"/>
              </a:solidFill>
              <a:cs typeface="Helvetica" panose="020B0604020202020204" pitchFamily="34" charset="0"/>
            </a:endParaRPr>
          </a:p>
        </p:txBody>
      </p:sp>
      <p:sp>
        <p:nvSpPr>
          <p:cNvPr id="10" name="Rectangle 9"/>
          <p:cNvSpPr/>
          <p:nvPr/>
        </p:nvSpPr>
        <p:spPr>
          <a:xfrm>
            <a:off x="5543550" y="658933"/>
            <a:ext cx="1028700" cy="2857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10176" y="914401"/>
            <a:ext cx="4932086" cy="3513461"/>
          </a:xfrm>
          <a:prstGeom prst="rect">
            <a:avLst/>
          </a:prstGeom>
          <a:ln>
            <a:solidFill>
              <a:schemeClr val="bg1">
                <a:lumMod val="75000"/>
              </a:schemeClr>
            </a:solidFill>
            <a:prstDash val="sysDot"/>
          </a:ln>
        </p:spPr>
      </p:pic>
      <p:cxnSp>
        <p:nvCxnSpPr>
          <p:cNvPr id="18" name="Straight Arrow Connector 17"/>
          <p:cNvCxnSpPr>
            <a:stCxn id="19" idx="1"/>
          </p:cNvCxnSpPr>
          <p:nvPr/>
        </p:nvCxnSpPr>
        <p:spPr>
          <a:xfrm flipH="1">
            <a:off x="4685668" y="1672700"/>
            <a:ext cx="1763621" cy="805613"/>
          </a:xfrm>
          <a:prstGeom prst="straightConnector1">
            <a:avLst/>
          </a:prstGeom>
          <a:ln>
            <a:solidFill>
              <a:schemeClr val="accent2"/>
            </a:solidFill>
            <a:headEnd type="none" w="med" len="med"/>
            <a:tailEnd type="triangle" w="med" len="med"/>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a:stCxn id="19" idx="1"/>
          </p:cNvCxnSpPr>
          <p:nvPr/>
        </p:nvCxnSpPr>
        <p:spPr>
          <a:xfrm flipH="1">
            <a:off x="5576463" y="1672701"/>
            <a:ext cx="872826" cy="272453"/>
          </a:xfrm>
          <a:prstGeom prst="straightConnector1">
            <a:avLst/>
          </a:prstGeom>
          <a:ln>
            <a:solidFill>
              <a:schemeClr val="accent2"/>
            </a:solidFill>
            <a:headEnd type="none" w="med" len="med"/>
            <a:tailEnd type="triangle" w="med" len="med"/>
          </a:ln>
        </p:spPr>
        <p:style>
          <a:lnRef idx="3">
            <a:schemeClr val="accent4"/>
          </a:lnRef>
          <a:fillRef idx="0">
            <a:schemeClr val="accent4"/>
          </a:fillRef>
          <a:effectRef idx="2">
            <a:schemeClr val="accent4"/>
          </a:effectRef>
          <a:fontRef idx="minor">
            <a:schemeClr val="tx1"/>
          </a:fontRef>
        </p:style>
      </p:cxnSp>
      <p:sp>
        <p:nvSpPr>
          <p:cNvPr id="15" name="Text Placeholder 2"/>
          <p:cNvSpPr txBox="1">
            <a:spLocks/>
          </p:cNvSpPr>
          <p:nvPr/>
        </p:nvSpPr>
        <p:spPr>
          <a:xfrm>
            <a:off x="1314450" y="562493"/>
            <a:ext cx="6513910" cy="282178"/>
          </a:xfrm>
          <a:prstGeom prst="rect">
            <a:avLst/>
          </a:prstGeom>
        </p:spPr>
        <p:txBody>
          <a:bodyPr vert="horz" lIns="68580" tIns="34290" rIns="68580" bIns="34290" rtlCol="0">
            <a:noAutofit/>
          </a:bodyPr>
          <a:lstStyle>
            <a:lvl1pPr marL="0" indent="0" algn="l" defTabSz="914400" rtl="0" eaLnBrk="1" latinLnBrk="0" hangingPunct="1">
              <a:lnSpc>
                <a:spcPct val="85000"/>
              </a:lnSpc>
              <a:spcBef>
                <a:spcPts val="0"/>
              </a:spcBef>
              <a:spcAft>
                <a:spcPts val="600"/>
              </a:spcAft>
              <a:buClr>
                <a:schemeClr val="accent2"/>
              </a:buClr>
              <a:buSzPct val="100000"/>
              <a:buFontTx/>
              <a:buNone/>
              <a:defRPr sz="2000" kern="1200">
                <a:solidFill>
                  <a:schemeClr val="tx1"/>
                </a:solidFill>
                <a:latin typeface="+mn-lt"/>
                <a:ea typeface="+mn-ea"/>
                <a:cs typeface="+mn-cs"/>
              </a:defRPr>
            </a:lvl1pPr>
            <a:lvl2pPr marL="169863" indent="-169863" algn="l" defTabSz="914400" rtl="0" eaLnBrk="1" latinLnBrk="0" hangingPunct="1">
              <a:lnSpc>
                <a:spcPct val="85000"/>
              </a:lnSpc>
              <a:spcBef>
                <a:spcPts val="0"/>
              </a:spcBef>
              <a:spcAft>
                <a:spcPts val="600"/>
              </a:spcAft>
              <a:buClr>
                <a:schemeClr val="accent2"/>
              </a:buClr>
              <a:buSzPct val="100000"/>
              <a:buFont typeface="Arial" pitchFamily="34" charset="0"/>
              <a:buChar char="•"/>
              <a:defRPr sz="1800" kern="1200">
                <a:solidFill>
                  <a:schemeClr val="tx1"/>
                </a:solidFill>
                <a:latin typeface="+mn-lt"/>
                <a:ea typeface="+mn-ea"/>
                <a:cs typeface="+mn-cs"/>
              </a:defRPr>
            </a:lvl2pPr>
            <a:lvl3pPr marL="404813" indent="-234950" algn="l" defTabSz="914400" rtl="0" eaLnBrk="1" latinLnBrk="0" hangingPunct="1">
              <a:lnSpc>
                <a:spcPct val="85000"/>
              </a:lnSpc>
              <a:spcBef>
                <a:spcPts val="0"/>
              </a:spcBef>
              <a:spcAft>
                <a:spcPts val="600"/>
              </a:spcAft>
              <a:buClr>
                <a:schemeClr val="accent2"/>
              </a:buClr>
              <a:buSzPct val="100000"/>
              <a:buFont typeface="Arial" pitchFamily="34" charset="0"/>
              <a:buChar char="–"/>
              <a:defRPr sz="1600" kern="1200">
                <a:solidFill>
                  <a:schemeClr val="tx1"/>
                </a:solidFill>
                <a:latin typeface="+mn-lt"/>
                <a:ea typeface="+mn-ea"/>
                <a:cs typeface="+mn-cs"/>
              </a:defRPr>
            </a:lvl3pPr>
            <a:lvl4pPr marL="574675" indent="-169863" algn="l" defTabSz="914400" rtl="0" eaLnBrk="1" latinLnBrk="0" hangingPunct="1">
              <a:lnSpc>
                <a:spcPct val="85000"/>
              </a:lnSpc>
              <a:spcBef>
                <a:spcPts val="0"/>
              </a:spcBef>
              <a:spcAft>
                <a:spcPts val="600"/>
              </a:spcAft>
              <a:buClr>
                <a:schemeClr val="accent2"/>
              </a:buClr>
              <a:buSzPct val="100000"/>
              <a:buFont typeface="Arial" pitchFamily="34" charset="0"/>
              <a:buChar char="•"/>
              <a:defRPr sz="1400" kern="1200">
                <a:solidFill>
                  <a:schemeClr val="tx1"/>
                </a:solidFill>
                <a:latin typeface="+mn-lt"/>
                <a:ea typeface="+mn-ea"/>
                <a:cs typeface="+mn-cs"/>
              </a:defRPr>
            </a:lvl4pPr>
            <a:lvl5pPr marL="744538" indent="-169863" algn="l" defTabSz="914400" rtl="0" eaLnBrk="1" latinLnBrk="0" hangingPunct="1">
              <a:lnSpc>
                <a:spcPct val="85000"/>
              </a:lnSpc>
              <a:spcBef>
                <a:spcPts val="0"/>
              </a:spcBef>
              <a:spcAft>
                <a:spcPts val="600"/>
              </a:spcAft>
              <a:buClr>
                <a:schemeClr val="accent2"/>
              </a:buClr>
              <a:buSzPct val="100000"/>
              <a:buFont typeface="Symbol" pitchFamily="18" charset="2"/>
              <a:buChar char="-"/>
              <a:defRPr sz="1400" i="1"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1" indent="0">
              <a:buNone/>
            </a:pPr>
            <a:r>
              <a:rPr lang="en-US" sz="1650" err="1">
                <a:solidFill>
                  <a:schemeClr val="accent1"/>
                </a:solidFill>
              </a:rPr>
              <a:t>TimeView</a:t>
            </a:r>
            <a:r>
              <a:rPr lang="en-US" sz="1650">
                <a:solidFill>
                  <a:schemeClr val="accent1"/>
                </a:solidFill>
              </a:rPr>
              <a:t>™  Adherence Report</a:t>
            </a:r>
          </a:p>
          <a:p>
            <a:pPr marL="0" lvl="1" indent="0">
              <a:buNone/>
            </a:pPr>
            <a:endParaRPr lang="en-US" sz="1650" dirty="0">
              <a:solidFill>
                <a:schemeClr val="accent1"/>
              </a:solidFill>
            </a:endParaRPr>
          </a:p>
        </p:txBody>
      </p:sp>
      <p:cxnSp>
        <p:nvCxnSpPr>
          <p:cNvPr id="5" name="Straight Connector 4"/>
          <p:cNvCxnSpPr/>
          <p:nvPr/>
        </p:nvCxnSpPr>
        <p:spPr>
          <a:xfrm>
            <a:off x="6449289" y="1368072"/>
            <a:ext cx="0" cy="606899"/>
          </a:xfrm>
          <a:prstGeom prst="line">
            <a:avLst/>
          </a:prstGeom>
          <a:ln>
            <a:solidFill>
              <a:schemeClr val="accent2"/>
            </a:solidFill>
            <a:headEnd type="none" w="med" len="med"/>
            <a:tailEnd type="none" w="med" len="med"/>
          </a:ln>
        </p:spPr>
        <p:style>
          <a:lnRef idx="3">
            <a:schemeClr val="accent4"/>
          </a:lnRef>
          <a:fillRef idx="0">
            <a:schemeClr val="accent4"/>
          </a:fillRef>
          <a:effectRef idx="2">
            <a:schemeClr val="accent4"/>
          </a:effectRef>
          <a:fontRef idx="minor">
            <a:schemeClr val="tx1"/>
          </a:fontRef>
        </p:style>
      </p:cxnSp>
      <p:sp>
        <p:nvSpPr>
          <p:cNvPr id="11" name="Title 1"/>
          <p:cNvSpPr txBox="1">
            <a:spLocks/>
          </p:cNvSpPr>
          <p:nvPr/>
        </p:nvSpPr>
        <p:spPr>
          <a:xfrm>
            <a:off x="1314450" y="43277"/>
            <a:ext cx="6293178" cy="428625"/>
          </a:xfrm>
          <a:prstGeom prst="rect">
            <a:avLst/>
          </a:prstGeom>
        </p:spPr>
        <p:txBody>
          <a:bodyPr/>
          <a:lstStyle>
            <a:lvl1pPr algn="l" defTabSz="457200" rtl="0" eaLnBrk="1" latinLnBrk="0" hangingPunct="1">
              <a:spcBef>
                <a:spcPct val="0"/>
              </a:spcBef>
              <a:buNone/>
              <a:defRPr sz="2800" b="1" i="0" kern="1200">
                <a:solidFill>
                  <a:srgbClr val="586A42"/>
                </a:solidFill>
                <a:latin typeface="Verdana"/>
                <a:ea typeface="+mj-ea"/>
                <a:cs typeface="Verdana"/>
              </a:defRPr>
            </a:lvl1pPr>
          </a:lstStyle>
          <a:p>
            <a:r>
              <a:rPr lang="en-US" sz="2100" dirty="0"/>
              <a:t>Adherence Intelligence for Clinicians</a:t>
            </a:r>
          </a:p>
        </p:txBody>
      </p:sp>
      <p:pic>
        <p:nvPicPr>
          <p:cNvPr id="12" name="Picture 11" descr="meducation_new_logo.ai"/>
          <p:cNvPicPr>
            <a:picLocks noChangeAspect="1"/>
          </p:cNvPicPr>
          <p:nvPr/>
        </p:nvPicPr>
        <p:blipFill>
          <a:blip r:embed="rId4" cstate="print"/>
          <a:stretch>
            <a:fillRect/>
          </a:stretch>
        </p:blipFill>
        <p:spPr>
          <a:xfrm>
            <a:off x="2536242" y="4537389"/>
            <a:ext cx="1761713" cy="299694"/>
          </a:xfrm>
          <a:prstGeom prst="rect">
            <a:avLst/>
          </a:prstGeom>
        </p:spPr>
      </p:pic>
    </p:spTree>
    <p:extLst>
      <p:ext uri="{BB962C8B-B14F-4D97-AF65-F5344CB8AC3E}">
        <p14:creationId xmlns:p14="http://schemas.microsoft.com/office/powerpoint/2010/main" val="3187611189"/>
      </p:ext>
    </p:extLst>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Shape 67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spcBef>
                <a:spcPts val="0"/>
              </a:spcBef>
              <a:buNone/>
            </a:pPr>
            <a:endParaRPr/>
          </a:p>
        </p:txBody>
      </p:sp>
      <p:sp>
        <p:nvSpPr>
          <p:cNvPr id="676" name="Shape 676"/>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lvl="0">
              <a:spcBef>
                <a:spcPts val="0"/>
              </a:spcBef>
              <a:buNone/>
            </a:pPr>
            <a:endParaRPr/>
          </a:p>
        </p:txBody>
      </p:sp>
      <p:pic>
        <p:nvPicPr>
          <p:cNvPr id="677" name="Shape 677"/>
          <p:cNvPicPr preferRelativeResize="0"/>
          <p:nvPr/>
        </p:nvPicPr>
        <p:blipFill>
          <a:blip r:embed="rId3">
            <a:alphaModFix/>
          </a:blip>
          <a:stretch>
            <a:fillRect/>
          </a:stretch>
        </p:blipFill>
        <p:spPr>
          <a:xfrm>
            <a:off x="0" y="457200"/>
            <a:ext cx="9143998" cy="4002042"/>
          </a:xfrm>
          <a:prstGeom prst="rect">
            <a:avLst/>
          </a:prstGeom>
          <a:noFill/>
          <a:ln>
            <a:noFill/>
          </a:ln>
        </p:spPr>
      </p:pic>
    </p:spTree>
    <p:extLst>
      <p:ext uri="{BB962C8B-B14F-4D97-AF65-F5344CB8AC3E}">
        <p14:creationId xmlns:p14="http://schemas.microsoft.com/office/powerpoint/2010/main" val="2806509539"/>
      </p:ext>
    </p:extLst>
  </p:cSld>
  <p:clrMapOvr>
    <a:masterClrMapping/>
  </p:clrMapOvr>
  <p:transitio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Shape 682"/>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spcBef>
                <a:spcPts val="0"/>
              </a:spcBef>
              <a:buNone/>
            </a:pPr>
            <a:endParaRPr/>
          </a:p>
        </p:txBody>
      </p:sp>
      <p:sp>
        <p:nvSpPr>
          <p:cNvPr id="683" name="Shape 683"/>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lvl="0">
              <a:spcBef>
                <a:spcPts val="0"/>
              </a:spcBef>
              <a:buNone/>
            </a:pPr>
            <a:endParaRPr/>
          </a:p>
        </p:txBody>
      </p:sp>
      <p:pic>
        <p:nvPicPr>
          <p:cNvPr id="684" name="Shape 684"/>
          <p:cNvPicPr preferRelativeResize="0"/>
          <p:nvPr/>
        </p:nvPicPr>
        <p:blipFill>
          <a:blip r:embed="rId3">
            <a:alphaModFix/>
          </a:blip>
          <a:stretch>
            <a:fillRect/>
          </a:stretch>
        </p:blipFill>
        <p:spPr>
          <a:xfrm>
            <a:off x="457199" y="0"/>
            <a:ext cx="5696702" cy="5143500"/>
          </a:xfrm>
          <a:prstGeom prst="rect">
            <a:avLst/>
          </a:prstGeom>
          <a:noFill/>
          <a:ln>
            <a:noFill/>
          </a:ln>
        </p:spPr>
      </p:pic>
    </p:spTree>
    <p:extLst>
      <p:ext uri="{BB962C8B-B14F-4D97-AF65-F5344CB8AC3E}">
        <p14:creationId xmlns:p14="http://schemas.microsoft.com/office/powerpoint/2010/main" val="2804621958"/>
      </p:ext>
    </p:extLst>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Shape 581"/>
          <p:cNvSpPr txBox="1">
            <a:spLocks noGrp="1"/>
          </p:cNvSpPr>
          <p:nvPr>
            <p:ph type="body" idx="1"/>
          </p:nvPr>
        </p:nvSpPr>
        <p:spPr>
          <a:xfrm>
            <a:off x="457200" y="1428750"/>
            <a:ext cx="8603100" cy="1325399"/>
          </a:xfrm>
          <a:prstGeom prst="rect">
            <a:avLst/>
          </a:prstGeom>
        </p:spPr>
        <p:txBody>
          <a:bodyPr lIns="91425" tIns="91425" rIns="91425" bIns="91425" anchor="t" anchorCtr="0">
            <a:noAutofit/>
          </a:bodyPr>
          <a:lstStyle/>
          <a:p>
            <a:pPr marL="0" lvl="0" indent="0" rtl="0">
              <a:spcBef>
                <a:spcPts val="0"/>
              </a:spcBef>
              <a:buNone/>
            </a:pPr>
            <a:endParaRPr sz="2400" i="1"/>
          </a:p>
          <a:p>
            <a:pPr marL="457200" lvl="0" indent="-381000" rtl="0">
              <a:spcBef>
                <a:spcPts val="0"/>
              </a:spcBef>
              <a:buSzPct val="100000"/>
              <a:buAutoNum type="arabicPeriod"/>
            </a:pPr>
            <a:r>
              <a:rPr lang="en" sz="2400" i="1"/>
              <a:t>We can live without most features</a:t>
            </a:r>
            <a:br>
              <a:rPr lang="en" sz="2400" i="1"/>
            </a:br>
            <a:r>
              <a:rPr lang="en" sz="2400" i="1"/>
              <a:t>(e.g. inter-app communication, complex ordering)</a:t>
            </a:r>
            <a:br>
              <a:rPr lang="en" sz="2400" i="1"/>
            </a:br>
            <a:endParaRPr lang="en" sz="2400" i="1"/>
          </a:p>
          <a:p>
            <a:pPr marL="457200" lvl="0" indent="-381000" rtl="0">
              <a:spcBef>
                <a:spcPts val="0"/>
              </a:spcBef>
              <a:buSzPct val="100000"/>
              <a:buAutoNum type="arabicPeriod"/>
            </a:pPr>
            <a:r>
              <a:rPr lang="en" sz="2400" i="1"/>
              <a:t>Developer experience &gt; theoretical elegance</a:t>
            </a:r>
            <a:br>
              <a:rPr lang="en" sz="2400" i="1"/>
            </a:br>
            <a:endParaRPr lang="en" sz="2400" i="1"/>
          </a:p>
          <a:p>
            <a:pPr marL="457200" lvl="0" indent="-381000" rtl="0">
              <a:spcBef>
                <a:spcPts val="0"/>
              </a:spcBef>
              <a:buSzPct val="100000"/>
              <a:buAutoNum type="arabicPeriod"/>
            </a:pPr>
            <a:r>
              <a:rPr lang="en" sz="2400" i="1"/>
              <a:t>Community is key!</a:t>
            </a:r>
          </a:p>
          <a:p>
            <a:pPr lvl="0" rtl="0">
              <a:spcBef>
                <a:spcPts val="0"/>
              </a:spcBef>
              <a:buNone/>
            </a:pPr>
            <a:endParaRPr sz="2400" i="1"/>
          </a:p>
        </p:txBody>
      </p:sp>
      <p:sp>
        <p:nvSpPr>
          <p:cNvPr id="582" name="Shape 582"/>
          <p:cNvSpPr txBox="1">
            <a:spLocks noGrp="1"/>
          </p:cNvSpPr>
          <p:nvPr>
            <p:ph type="title"/>
          </p:nvPr>
        </p:nvSpPr>
        <p:spPr>
          <a:xfrm>
            <a:off x="457200" y="205975"/>
            <a:ext cx="8686800" cy="857400"/>
          </a:xfrm>
          <a:prstGeom prst="rect">
            <a:avLst/>
          </a:prstGeom>
        </p:spPr>
        <p:txBody>
          <a:bodyPr lIns="91425" tIns="91425" rIns="91425" bIns="91425" anchor="t" anchorCtr="0">
            <a:noAutofit/>
          </a:bodyPr>
          <a:lstStyle/>
          <a:p>
            <a:pPr lvl="0" rtl="0">
              <a:spcBef>
                <a:spcPts val="600"/>
              </a:spcBef>
              <a:buNone/>
            </a:pPr>
            <a:r>
              <a:rPr lang="en"/>
              <a:t>SMART Lessons</a:t>
            </a:r>
          </a:p>
        </p:txBody>
      </p:sp>
      <p:grpSp>
        <p:nvGrpSpPr>
          <p:cNvPr id="583" name="Shape 583"/>
          <p:cNvGrpSpPr/>
          <p:nvPr/>
        </p:nvGrpSpPr>
        <p:grpSpPr>
          <a:xfrm>
            <a:off x="0" y="0"/>
            <a:ext cx="9144000" cy="362699"/>
            <a:chOff x="0" y="0"/>
            <a:chExt cx="9144000" cy="362699"/>
          </a:xfrm>
        </p:grpSpPr>
        <p:sp>
          <p:nvSpPr>
            <p:cNvPr id="584" name="Shape 584"/>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585" name="Shape 585"/>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Shape 23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SMART's Core Focus</a:t>
            </a:r>
          </a:p>
        </p:txBody>
      </p:sp>
      <p:grpSp>
        <p:nvGrpSpPr>
          <p:cNvPr id="240" name="Shape 240"/>
          <p:cNvGrpSpPr/>
          <p:nvPr/>
        </p:nvGrpSpPr>
        <p:grpSpPr>
          <a:xfrm>
            <a:off x="7179400" y="1820302"/>
            <a:ext cx="1441532" cy="1341566"/>
            <a:chOff x="1792332" y="2969813"/>
            <a:chExt cx="2032904" cy="1883957"/>
          </a:xfrm>
        </p:grpSpPr>
        <p:pic>
          <p:nvPicPr>
            <p:cNvPr id="241" name="Shape 241"/>
            <p:cNvPicPr preferRelativeResize="0"/>
            <p:nvPr/>
          </p:nvPicPr>
          <p:blipFill>
            <a:blip r:embed="rId3">
              <a:alphaModFix/>
            </a:blip>
            <a:stretch>
              <a:fillRect/>
            </a:stretch>
          </p:blipFill>
          <p:spPr>
            <a:xfrm>
              <a:off x="2287171" y="3030110"/>
              <a:ext cx="727243" cy="808152"/>
            </a:xfrm>
            <a:prstGeom prst="rect">
              <a:avLst/>
            </a:prstGeom>
            <a:noFill/>
            <a:ln>
              <a:noFill/>
            </a:ln>
          </p:spPr>
        </p:pic>
        <p:pic>
          <p:nvPicPr>
            <p:cNvPr id="242" name="Shape 242"/>
            <p:cNvPicPr preferRelativeResize="0"/>
            <p:nvPr/>
          </p:nvPicPr>
          <p:blipFill>
            <a:blip r:embed="rId3">
              <a:alphaModFix/>
            </a:blip>
            <a:stretch>
              <a:fillRect/>
            </a:stretch>
          </p:blipFill>
          <p:spPr>
            <a:xfrm>
              <a:off x="3097987" y="2969813"/>
              <a:ext cx="727243" cy="808152"/>
            </a:xfrm>
            <a:prstGeom prst="rect">
              <a:avLst/>
            </a:prstGeom>
            <a:noFill/>
            <a:ln>
              <a:noFill/>
            </a:ln>
          </p:spPr>
        </p:pic>
        <p:pic>
          <p:nvPicPr>
            <p:cNvPr id="243" name="Shape 243"/>
            <p:cNvPicPr preferRelativeResize="0"/>
            <p:nvPr/>
          </p:nvPicPr>
          <p:blipFill>
            <a:blip r:embed="rId3">
              <a:alphaModFix/>
            </a:blip>
            <a:stretch>
              <a:fillRect/>
            </a:stretch>
          </p:blipFill>
          <p:spPr>
            <a:xfrm>
              <a:off x="1792332" y="3030122"/>
              <a:ext cx="727243" cy="808152"/>
            </a:xfrm>
            <a:prstGeom prst="rect">
              <a:avLst/>
            </a:prstGeom>
            <a:noFill/>
            <a:ln>
              <a:noFill/>
            </a:ln>
          </p:spPr>
        </p:pic>
        <p:pic>
          <p:nvPicPr>
            <p:cNvPr id="244" name="Shape 244"/>
            <p:cNvPicPr preferRelativeResize="0"/>
            <p:nvPr/>
          </p:nvPicPr>
          <p:blipFill>
            <a:blip r:embed="rId3">
              <a:alphaModFix/>
            </a:blip>
            <a:stretch>
              <a:fillRect/>
            </a:stretch>
          </p:blipFill>
          <p:spPr>
            <a:xfrm>
              <a:off x="2754346" y="3419466"/>
              <a:ext cx="727243" cy="808152"/>
            </a:xfrm>
            <a:prstGeom prst="rect">
              <a:avLst/>
            </a:prstGeom>
            <a:noFill/>
            <a:ln>
              <a:noFill/>
            </a:ln>
          </p:spPr>
        </p:pic>
        <p:pic>
          <p:nvPicPr>
            <p:cNvPr id="245" name="Shape 245"/>
            <p:cNvPicPr preferRelativeResize="0"/>
            <p:nvPr/>
          </p:nvPicPr>
          <p:blipFill>
            <a:blip r:embed="rId3">
              <a:alphaModFix/>
            </a:blip>
            <a:stretch>
              <a:fillRect/>
            </a:stretch>
          </p:blipFill>
          <p:spPr>
            <a:xfrm>
              <a:off x="2460912" y="4045610"/>
              <a:ext cx="727243" cy="808152"/>
            </a:xfrm>
            <a:prstGeom prst="rect">
              <a:avLst/>
            </a:prstGeom>
            <a:noFill/>
            <a:ln>
              <a:noFill/>
            </a:ln>
          </p:spPr>
        </p:pic>
        <p:pic>
          <p:nvPicPr>
            <p:cNvPr id="246" name="Shape 246"/>
            <p:cNvPicPr preferRelativeResize="0"/>
            <p:nvPr/>
          </p:nvPicPr>
          <p:blipFill>
            <a:blip r:embed="rId3">
              <a:alphaModFix/>
            </a:blip>
            <a:stretch>
              <a:fillRect/>
            </a:stretch>
          </p:blipFill>
          <p:spPr>
            <a:xfrm>
              <a:off x="1792334" y="3489275"/>
              <a:ext cx="727243" cy="808152"/>
            </a:xfrm>
            <a:prstGeom prst="rect">
              <a:avLst/>
            </a:prstGeom>
            <a:noFill/>
            <a:ln>
              <a:noFill/>
            </a:ln>
          </p:spPr>
        </p:pic>
        <p:pic>
          <p:nvPicPr>
            <p:cNvPr id="247" name="Shape 247"/>
            <p:cNvPicPr preferRelativeResize="0"/>
            <p:nvPr/>
          </p:nvPicPr>
          <p:blipFill>
            <a:blip r:embed="rId3">
              <a:alphaModFix/>
            </a:blip>
            <a:stretch>
              <a:fillRect/>
            </a:stretch>
          </p:blipFill>
          <p:spPr>
            <a:xfrm>
              <a:off x="3014403" y="3588486"/>
              <a:ext cx="727243" cy="808152"/>
            </a:xfrm>
            <a:prstGeom prst="rect">
              <a:avLst/>
            </a:prstGeom>
            <a:noFill/>
            <a:ln>
              <a:noFill/>
            </a:ln>
          </p:spPr>
        </p:pic>
        <p:pic>
          <p:nvPicPr>
            <p:cNvPr id="248" name="Shape 248"/>
            <p:cNvPicPr preferRelativeResize="0"/>
            <p:nvPr/>
          </p:nvPicPr>
          <p:blipFill>
            <a:blip r:embed="rId3">
              <a:alphaModFix/>
            </a:blip>
            <a:stretch>
              <a:fillRect/>
            </a:stretch>
          </p:blipFill>
          <p:spPr>
            <a:xfrm>
              <a:off x="3097992" y="4045619"/>
              <a:ext cx="727243" cy="808152"/>
            </a:xfrm>
            <a:prstGeom prst="rect">
              <a:avLst/>
            </a:prstGeom>
            <a:noFill/>
            <a:ln>
              <a:noFill/>
            </a:ln>
          </p:spPr>
        </p:pic>
        <p:pic>
          <p:nvPicPr>
            <p:cNvPr id="249" name="Shape 249"/>
            <p:cNvPicPr preferRelativeResize="0"/>
            <p:nvPr/>
          </p:nvPicPr>
          <p:blipFill>
            <a:blip r:embed="rId3">
              <a:alphaModFix/>
            </a:blip>
            <a:stretch>
              <a:fillRect/>
            </a:stretch>
          </p:blipFill>
          <p:spPr>
            <a:xfrm>
              <a:off x="1850000" y="3966380"/>
              <a:ext cx="727243" cy="808152"/>
            </a:xfrm>
            <a:prstGeom prst="rect">
              <a:avLst/>
            </a:prstGeom>
            <a:noFill/>
            <a:ln>
              <a:noFill/>
            </a:ln>
          </p:spPr>
        </p:pic>
      </p:grpSp>
      <p:cxnSp>
        <p:nvCxnSpPr>
          <p:cNvPr id="250" name="Shape 250"/>
          <p:cNvCxnSpPr/>
          <p:nvPr/>
        </p:nvCxnSpPr>
        <p:spPr>
          <a:xfrm>
            <a:off x="2875325" y="2466246"/>
            <a:ext cx="3406200" cy="0"/>
          </a:xfrm>
          <a:prstGeom prst="straightConnector1">
            <a:avLst/>
          </a:prstGeom>
          <a:noFill/>
          <a:ln w="38100" cap="flat" cmpd="sng">
            <a:solidFill>
              <a:srgbClr val="999999"/>
            </a:solidFill>
            <a:prstDash val="solid"/>
            <a:round/>
            <a:headEnd type="triangle" w="lg" len="lg"/>
            <a:tailEnd type="triangle" w="lg" len="lg"/>
          </a:ln>
        </p:spPr>
      </p:cxnSp>
      <p:sp>
        <p:nvSpPr>
          <p:cNvPr id="251" name="Shape 251"/>
          <p:cNvSpPr txBox="1"/>
          <p:nvPr/>
        </p:nvSpPr>
        <p:spPr>
          <a:xfrm>
            <a:off x="6330700" y="1519262"/>
            <a:ext cx="688799" cy="857099"/>
          </a:xfrm>
          <a:prstGeom prst="rect">
            <a:avLst/>
          </a:prstGeom>
          <a:noFill/>
          <a:ln>
            <a:noFill/>
          </a:ln>
        </p:spPr>
        <p:txBody>
          <a:bodyPr lIns="91425" tIns="91425" rIns="91425" bIns="91425" anchor="t" anchorCtr="0">
            <a:noAutofit/>
          </a:bodyPr>
          <a:lstStyle/>
          <a:p>
            <a:pPr lvl="0" rtl="0">
              <a:spcBef>
                <a:spcPts val="0"/>
              </a:spcBef>
              <a:buNone/>
            </a:pPr>
            <a:r>
              <a:rPr lang="en" sz="9600"/>
              <a:t>{</a:t>
            </a:r>
          </a:p>
        </p:txBody>
      </p:sp>
      <p:pic>
        <p:nvPicPr>
          <p:cNvPr id="252" name="Shape 252"/>
          <p:cNvPicPr preferRelativeResize="0"/>
          <p:nvPr/>
        </p:nvPicPr>
        <p:blipFill>
          <a:blip r:embed="rId3">
            <a:alphaModFix/>
          </a:blip>
          <a:stretch>
            <a:fillRect/>
          </a:stretch>
        </p:blipFill>
        <p:spPr>
          <a:xfrm>
            <a:off x="7544264" y="2054400"/>
            <a:ext cx="515688" cy="575485"/>
          </a:xfrm>
          <a:prstGeom prst="rect">
            <a:avLst/>
          </a:prstGeom>
          <a:noFill/>
          <a:ln>
            <a:noFill/>
          </a:ln>
        </p:spPr>
      </p:pic>
      <p:sp>
        <p:nvSpPr>
          <p:cNvPr id="253" name="Shape 253"/>
          <p:cNvSpPr txBox="1"/>
          <p:nvPr/>
        </p:nvSpPr>
        <p:spPr>
          <a:xfrm>
            <a:off x="68275" y="1629550"/>
            <a:ext cx="1955100" cy="1673399"/>
          </a:xfrm>
          <a:prstGeom prst="rect">
            <a:avLst/>
          </a:prstGeom>
          <a:noFill/>
          <a:ln>
            <a:noFill/>
          </a:ln>
        </p:spPr>
        <p:txBody>
          <a:bodyPr lIns="91425" tIns="91425" rIns="91425" bIns="91425" anchor="t" anchorCtr="0">
            <a:noAutofit/>
          </a:bodyPr>
          <a:lstStyle/>
          <a:p>
            <a:pPr lvl="0" algn="r" rtl="0">
              <a:spcBef>
                <a:spcPts val="0"/>
              </a:spcBef>
              <a:buNone/>
            </a:pPr>
            <a:r>
              <a:rPr lang="en" sz="2400"/>
              <a:t>Clinicians</a:t>
            </a:r>
          </a:p>
          <a:p>
            <a:pPr lvl="0" algn="r" rtl="0">
              <a:spcBef>
                <a:spcPts val="0"/>
              </a:spcBef>
              <a:buNone/>
            </a:pPr>
            <a:r>
              <a:rPr lang="en" sz="2400"/>
              <a:t>Researchers</a:t>
            </a:r>
          </a:p>
          <a:p>
            <a:pPr lvl="0" algn="r" rtl="0">
              <a:spcBef>
                <a:spcPts val="0"/>
              </a:spcBef>
              <a:buNone/>
            </a:pPr>
            <a:r>
              <a:rPr lang="en" sz="2400"/>
              <a:t>Consumers</a:t>
            </a:r>
          </a:p>
          <a:p>
            <a:pPr lvl="0" algn="r" rtl="0">
              <a:spcBef>
                <a:spcPts val="0"/>
              </a:spcBef>
              <a:buNone/>
            </a:pPr>
            <a:r>
              <a:rPr lang="en" sz="2400"/>
              <a:t>(et al.)</a:t>
            </a:r>
          </a:p>
        </p:txBody>
      </p:sp>
      <p:sp>
        <p:nvSpPr>
          <p:cNvPr id="254" name="Shape 254"/>
          <p:cNvSpPr txBox="1"/>
          <p:nvPr/>
        </p:nvSpPr>
        <p:spPr>
          <a:xfrm>
            <a:off x="2215900" y="1519262"/>
            <a:ext cx="688799" cy="857099"/>
          </a:xfrm>
          <a:prstGeom prst="rect">
            <a:avLst/>
          </a:prstGeom>
          <a:noFill/>
          <a:ln>
            <a:noFill/>
          </a:ln>
        </p:spPr>
        <p:txBody>
          <a:bodyPr lIns="91425" tIns="91425" rIns="91425" bIns="91425" anchor="t" anchorCtr="0">
            <a:noAutofit/>
          </a:bodyPr>
          <a:lstStyle/>
          <a:p>
            <a:pPr lvl="0" rtl="0">
              <a:spcBef>
                <a:spcPts val="0"/>
              </a:spcBef>
              <a:buNone/>
            </a:pPr>
            <a:r>
              <a:rPr lang="en" sz="9600"/>
              <a:t>}</a:t>
            </a:r>
          </a:p>
        </p:txBody>
      </p:sp>
      <p:sp>
        <p:nvSpPr>
          <p:cNvPr id="255" name="Shape 255"/>
          <p:cNvSpPr txBox="1"/>
          <p:nvPr/>
        </p:nvSpPr>
        <p:spPr>
          <a:xfrm>
            <a:off x="5167500" y="3164400"/>
            <a:ext cx="3687900" cy="835499"/>
          </a:xfrm>
          <a:prstGeom prst="rect">
            <a:avLst/>
          </a:prstGeom>
          <a:noFill/>
          <a:ln>
            <a:noFill/>
          </a:ln>
        </p:spPr>
        <p:txBody>
          <a:bodyPr lIns="91425" tIns="91425" rIns="91425" bIns="91425" anchor="t" anchorCtr="0">
            <a:noAutofit/>
          </a:bodyPr>
          <a:lstStyle/>
          <a:p>
            <a:pPr lvl="0" algn="r" rtl="0">
              <a:spcBef>
                <a:spcPts val="0"/>
              </a:spcBef>
              <a:buNone/>
            </a:pPr>
            <a:r>
              <a:rPr lang="en" sz="2400" b="1"/>
              <a:t>Healthcare</a:t>
            </a:r>
          </a:p>
          <a:p>
            <a:pPr lvl="0" algn="r" rtl="0">
              <a:spcBef>
                <a:spcPts val="0"/>
              </a:spcBef>
              <a:buNone/>
            </a:pPr>
            <a:r>
              <a:rPr lang="en" sz="2400" b="1"/>
              <a:t>IT Systems</a:t>
            </a:r>
          </a:p>
          <a:p>
            <a:pPr lvl="0" algn="r" rtl="0">
              <a:spcBef>
                <a:spcPts val="0"/>
              </a:spcBef>
              <a:buNone/>
            </a:pPr>
            <a:r>
              <a:rPr lang="en" sz="2400" i="1">
                <a:solidFill>
                  <a:schemeClr val="dk1"/>
                </a:solidFill>
              </a:rPr>
              <a:t>&gt;1200 Certified EHRs</a:t>
            </a:r>
          </a:p>
          <a:p>
            <a:pPr lvl="0" algn="r" rtl="0">
              <a:spcBef>
                <a:spcPts val="0"/>
              </a:spcBef>
              <a:buNone/>
            </a:pPr>
            <a:r>
              <a:rPr lang="en" sz="2400" i="1">
                <a:solidFill>
                  <a:schemeClr val="dk1"/>
                </a:solidFill>
              </a:rPr>
              <a:t>&amp; Portals</a:t>
            </a:r>
          </a:p>
          <a:p>
            <a:pPr lvl="0" algn="r" rtl="0">
              <a:spcBef>
                <a:spcPts val="0"/>
              </a:spcBef>
              <a:buNone/>
            </a:pPr>
            <a:r>
              <a:rPr lang="en" sz="2400" i="1">
                <a:solidFill>
                  <a:schemeClr val="dk1"/>
                </a:solidFill>
              </a:rPr>
              <a:t>&amp; Data warehouses</a:t>
            </a:r>
          </a:p>
        </p:txBody>
      </p:sp>
      <p:grpSp>
        <p:nvGrpSpPr>
          <p:cNvPr id="256" name="Shape 256"/>
          <p:cNvGrpSpPr/>
          <p:nvPr/>
        </p:nvGrpSpPr>
        <p:grpSpPr>
          <a:xfrm>
            <a:off x="0" y="0"/>
            <a:ext cx="9144000" cy="362699"/>
            <a:chOff x="0" y="0"/>
            <a:chExt cx="9144000" cy="362699"/>
          </a:xfrm>
        </p:grpSpPr>
        <p:sp>
          <p:nvSpPr>
            <p:cNvPr id="257" name="Shape 257"/>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258" name="Shape 258"/>
            <p:cNvSpPr txBox="1"/>
            <p:nvPr/>
          </p:nvSpPr>
          <p:spPr>
            <a:xfrm>
              <a:off x="0" y="0"/>
              <a:ext cx="54879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Shape 590"/>
          <p:cNvSpPr txBox="1">
            <a:spLocks noGrp="1"/>
          </p:cNvSpPr>
          <p:nvPr>
            <p:ph type="body" idx="1"/>
          </p:nvPr>
        </p:nvSpPr>
        <p:spPr>
          <a:xfrm>
            <a:off x="457200" y="895350"/>
            <a:ext cx="8603100" cy="1325399"/>
          </a:xfrm>
          <a:prstGeom prst="rect">
            <a:avLst/>
          </a:prstGeom>
        </p:spPr>
        <p:txBody>
          <a:bodyPr lIns="91425" tIns="91425" rIns="91425" bIns="91425" anchor="t" anchorCtr="0">
            <a:noAutofit/>
          </a:bodyPr>
          <a:lstStyle/>
          <a:p>
            <a:pPr marL="0" lvl="0" indent="0" rtl="0">
              <a:spcBef>
                <a:spcPts val="0"/>
              </a:spcBef>
              <a:buNone/>
            </a:pPr>
            <a:r>
              <a:rPr lang="en" sz="2400" i="1"/>
              <a:t>  +  standards development (HL7)</a:t>
            </a:r>
          </a:p>
          <a:p>
            <a:pPr marL="0" lvl="0" indent="0" rtl="0">
              <a:spcBef>
                <a:spcPts val="0"/>
              </a:spcBef>
              <a:buNone/>
            </a:pPr>
            <a:r>
              <a:rPr lang="en" sz="2400" i="1"/>
              <a:t>  +  vendors (Argonaut)</a:t>
            </a:r>
          </a:p>
          <a:p>
            <a:pPr marL="0" lvl="0" indent="0" rtl="0">
              <a:spcBef>
                <a:spcPts val="0"/>
              </a:spcBef>
              <a:buNone/>
            </a:pPr>
            <a:r>
              <a:rPr lang="en" sz="2400" i="1"/>
              <a:t>  +  care providers (HCA, HSPC, Intermountain)</a:t>
            </a:r>
          </a:p>
          <a:p>
            <a:pPr marL="0" lvl="0" indent="0" rtl="0">
              <a:spcBef>
                <a:spcPts val="0"/>
              </a:spcBef>
              <a:buNone/>
            </a:pPr>
            <a:r>
              <a:rPr lang="en" sz="2400" i="1"/>
              <a:t>  +  data networks (SureScripts)</a:t>
            </a:r>
          </a:p>
          <a:p>
            <a:pPr marL="0" lvl="0" indent="0" rtl="0">
              <a:spcBef>
                <a:spcPts val="0"/>
              </a:spcBef>
              <a:buNone/>
            </a:pPr>
            <a:r>
              <a:rPr lang="en" sz="2400" i="1"/>
              <a:t>  +  content &amp; app dev (Polyglot, British Medical Journal)</a:t>
            </a:r>
          </a:p>
          <a:p>
            <a:pPr marL="0" lvl="0" indent="0" rtl="0">
              <a:spcBef>
                <a:spcPts val="0"/>
              </a:spcBef>
              <a:buNone/>
            </a:pPr>
            <a:r>
              <a:rPr lang="en" sz="2400" i="1"/>
              <a:t>  +  pharma (Eli Lilly)</a:t>
            </a:r>
          </a:p>
          <a:p>
            <a:pPr marL="0" lvl="0" indent="0" rtl="0">
              <a:spcBef>
                <a:spcPts val="0"/>
              </a:spcBef>
              <a:buNone/>
            </a:pPr>
            <a:endParaRPr sz="2400" i="1"/>
          </a:p>
          <a:p>
            <a:pPr marL="0" lvl="0" indent="0" rtl="0">
              <a:spcBef>
                <a:spcPts val="0"/>
              </a:spcBef>
              <a:buNone/>
            </a:pPr>
            <a:endParaRPr sz="2400" i="1"/>
          </a:p>
          <a:p>
            <a:pPr marL="0" lvl="0" indent="0" rtl="0">
              <a:spcBef>
                <a:spcPts val="0"/>
              </a:spcBef>
              <a:buNone/>
            </a:pPr>
            <a:endParaRPr sz="2400" i="1"/>
          </a:p>
          <a:p>
            <a:pPr marL="0" lvl="0" indent="0" rtl="0">
              <a:spcBef>
                <a:spcPts val="0"/>
              </a:spcBef>
              <a:buNone/>
            </a:pPr>
            <a:r>
              <a:rPr lang="en" sz="2400"/>
              <a:t>Growing list of partners:</a:t>
            </a:r>
          </a:p>
          <a:p>
            <a:pPr marL="0" lvl="0" indent="0" rtl="0">
              <a:spcBef>
                <a:spcPts val="0"/>
              </a:spcBef>
              <a:buNone/>
            </a:pPr>
            <a:r>
              <a:rPr lang="en" sz="2400" u="sng">
                <a:solidFill>
                  <a:schemeClr val="hlink"/>
                </a:solidFill>
                <a:hlinkClick r:id="rId3"/>
              </a:rPr>
              <a:t>http://smartplatforms.org/advisory-committee/</a:t>
            </a:r>
          </a:p>
        </p:txBody>
      </p:sp>
      <p:sp>
        <p:nvSpPr>
          <p:cNvPr id="591" name="Shape 591"/>
          <p:cNvSpPr txBox="1">
            <a:spLocks noGrp="1"/>
          </p:cNvSpPr>
          <p:nvPr>
            <p:ph type="title"/>
          </p:nvPr>
        </p:nvSpPr>
        <p:spPr>
          <a:xfrm>
            <a:off x="457200" y="205975"/>
            <a:ext cx="8686800" cy="857400"/>
          </a:xfrm>
          <a:prstGeom prst="rect">
            <a:avLst/>
          </a:prstGeom>
        </p:spPr>
        <p:txBody>
          <a:bodyPr lIns="91425" tIns="91425" rIns="91425" bIns="91425" anchor="t" anchorCtr="0">
            <a:noAutofit/>
          </a:bodyPr>
          <a:lstStyle/>
          <a:p>
            <a:pPr lvl="0" rtl="0">
              <a:spcBef>
                <a:spcPts val="600"/>
              </a:spcBef>
              <a:buNone/>
            </a:pPr>
            <a:r>
              <a:rPr lang="en"/>
              <a:t>SMART on FHIR: Community</a:t>
            </a:r>
          </a:p>
        </p:txBody>
      </p:sp>
      <p:grpSp>
        <p:nvGrpSpPr>
          <p:cNvPr id="592" name="Shape 592"/>
          <p:cNvGrpSpPr/>
          <p:nvPr/>
        </p:nvGrpSpPr>
        <p:grpSpPr>
          <a:xfrm>
            <a:off x="0" y="0"/>
            <a:ext cx="9144000" cy="362699"/>
            <a:chOff x="0" y="0"/>
            <a:chExt cx="9144000" cy="362699"/>
          </a:xfrm>
        </p:grpSpPr>
        <p:sp>
          <p:nvSpPr>
            <p:cNvPr id="593" name="Shape 593"/>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594" name="Shape 594"/>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Shape 599"/>
          <p:cNvSpPr txBox="1">
            <a:spLocks noGrp="1"/>
          </p:cNvSpPr>
          <p:nvPr>
            <p:ph type="title"/>
          </p:nvPr>
        </p:nvSpPr>
        <p:spPr>
          <a:xfrm>
            <a:off x="-76200" y="2796775"/>
            <a:ext cx="8686800" cy="857400"/>
          </a:xfrm>
          <a:prstGeom prst="rect">
            <a:avLst/>
          </a:prstGeom>
        </p:spPr>
        <p:txBody>
          <a:bodyPr lIns="91425" tIns="91425" rIns="91425" bIns="91425" anchor="ctr" anchorCtr="0">
            <a:noAutofit/>
          </a:bodyPr>
          <a:lstStyle/>
          <a:p>
            <a:pPr lvl="0" rtl="0">
              <a:spcBef>
                <a:spcPts val="0"/>
              </a:spcBef>
              <a:buNone/>
            </a:pPr>
            <a:r>
              <a:rPr lang="en" sz="9600"/>
              <a:t> Discussion</a:t>
            </a:r>
          </a:p>
        </p:txBody>
      </p:sp>
      <p:sp>
        <p:nvSpPr>
          <p:cNvPr id="600" name="Shape 600"/>
          <p:cNvSpPr txBox="1"/>
          <p:nvPr/>
        </p:nvSpPr>
        <p:spPr>
          <a:xfrm rot="-1835951">
            <a:off x="6562795" y="944513"/>
            <a:ext cx="2999828" cy="2999828"/>
          </a:xfrm>
          <a:prstGeom prst="rect">
            <a:avLst/>
          </a:prstGeom>
          <a:noFill/>
          <a:ln>
            <a:noFill/>
          </a:ln>
        </p:spPr>
        <p:txBody>
          <a:bodyPr lIns="91425" tIns="91425" rIns="91425" bIns="91425" anchor="ctr" anchorCtr="0">
            <a:noAutofit/>
          </a:bodyPr>
          <a:lstStyle/>
          <a:p>
            <a:pPr lvl="0" rtl="0">
              <a:spcBef>
                <a:spcPts val="0"/>
              </a:spcBef>
              <a:buNone/>
            </a:pPr>
            <a:r>
              <a:rPr lang="en" sz="20000" b="1">
                <a:solidFill>
                  <a:schemeClr val="dk1"/>
                </a:solidFill>
              </a:rPr>
              <a:t>&amp;</a:t>
            </a:r>
          </a:p>
        </p:txBody>
      </p:sp>
      <p:sp>
        <p:nvSpPr>
          <p:cNvPr id="601" name="Shape 601"/>
          <p:cNvSpPr txBox="1"/>
          <p:nvPr/>
        </p:nvSpPr>
        <p:spPr>
          <a:xfrm>
            <a:off x="457200" y="738300"/>
            <a:ext cx="7800599" cy="2185500"/>
          </a:xfrm>
          <a:prstGeom prst="rect">
            <a:avLst/>
          </a:prstGeom>
          <a:noFill/>
          <a:ln>
            <a:noFill/>
          </a:ln>
        </p:spPr>
        <p:txBody>
          <a:bodyPr lIns="91425" tIns="91425" rIns="91425" bIns="91425" anchor="b" anchorCtr="0">
            <a:noAutofit/>
          </a:bodyPr>
          <a:lstStyle/>
          <a:p>
            <a:pPr lvl="0" rtl="0">
              <a:spcBef>
                <a:spcPts val="0"/>
              </a:spcBef>
              <a:buNone/>
            </a:pPr>
            <a:r>
              <a:rPr lang="en" sz="9600" b="1">
                <a:solidFill>
                  <a:schemeClr val="dk1"/>
                </a:solidFill>
              </a:rPr>
              <a:t>Questions</a:t>
            </a:r>
          </a:p>
        </p:txBody>
      </p:sp>
      <p:grpSp>
        <p:nvGrpSpPr>
          <p:cNvPr id="602" name="Shape 602"/>
          <p:cNvGrpSpPr/>
          <p:nvPr/>
        </p:nvGrpSpPr>
        <p:grpSpPr>
          <a:xfrm>
            <a:off x="0" y="0"/>
            <a:ext cx="9144000" cy="362699"/>
            <a:chOff x="0" y="0"/>
            <a:chExt cx="9144000" cy="362699"/>
          </a:xfrm>
        </p:grpSpPr>
        <p:sp>
          <p:nvSpPr>
            <p:cNvPr id="603" name="Shape 603"/>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604" name="Shape 604"/>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SMART's Core Focus</a:t>
            </a:r>
          </a:p>
        </p:txBody>
      </p:sp>
      <p:sp>
        <p:nvSpPr>
          <p:cNvPr id="264" name="Shape 264"/>
          <p:cNvSpPr txBox="1"/>
          <p:nvPr/>
        </p:nvSpPr>
        <p:spPr>
          <a:xfrm>
            <a:off x="5167500" y="3164400"/>
            <a:ext cx="3687900" cy="835499"/>
          </a:xfrm>
          <a:prstGeom prst="rect">
            <a:avLst/>
          </a:prstGeom>
          <a:noFill/>
          <a:ln>
            <a:noFill/>
          </a:ln>
        </p:spPr>
        <p:txBody>
          <a:bodyPr lIns="91425" tIns="91425" rIns="91425" bIns="91425" anchor="t" anchorCtr="0">
            <a:noAutofit/>
          </a:bodyPr>
          <a:lstStyle/>
          <a:p>
            <a:pPr lvl="0" algn="r" rtl="0">
              <a:spcBef>
                <a:spcPts val="0"/>
              </a:spcBef>
              <a:buNone/>
            </a:pPr>
            <a:r>
              <a:rPr lang="en" sz="2400" b="1"/>
              <a:t>Healthcare</a:t>
            </a:r>
          </a:p>
          <a:p>
            <a:pPr lvl="0" algn="r" rtl="0">
              <a:spcBef>
                <a:spcPts val="0"/>
              </a:spcBef>
              <a:buNone/>
            </a:pPr>
            <a:r>
              <a:rPr lang="en" sz="2400" b="1"/>
              <a:t>IT Systems</a:t>
            </a:r>
          </a:p>
          <a:p>
            <a:pPr lvl="0" algn="r" rtl="0">
              <a:spcBef>
                <a:spcPts val="0"/>
              </a:spcBef>
              <a:buNone/>
            </a:pPr>
            <a:endParaRPr sz="2400" i="1">
              <a:solidFill>
                <a:schemeClr val="dk1"/>
              </a:solidFill>
            </a:endParaRPr>
          </a:p>
        </p:txBody>
      </p:sp>
      <p:grpSp>
        <p:nvGrpSpPr>
          <p:cNvPr id="265" name="Shape 265"/>
          <p:cNvGrpSpPr/>
          <p:nvPr/>
        </p:nvGrpSpPr>
        <p:grpSpPr>
          <a:xfrm>
            <a:off x="7179400" y="1820302"/>
            <a:ext cx="1441532" cy="1341566"/>
            <a:chOff x="1792332" y="2969813"/>
            <a:chExt cx="2032904" cy="1883957"/>
          </a:xfrm>
        </p:grpSpPr>
        <p:pic>
          <p:nvPicPr>
            <p:cNvPr id="266" name="Shape 266"/>
            <p:cNvPicPr preferRelativeResize="0"/>
            <p:nvPr/>
          </p:nvPicPr>
          <p:blipFill>
            <a:blip r:embed="rId3">
              <a:alphaModFix/>
            </a:blip>
            <a:stretch>
              <a:fillRect/>
            </a:stretch>
          </p:blipFill>
          <p:spPr>
            <a:xfrm>
              <a:off x="2287171" y="3030110"/>
              <a:ext cx="727243" cy="808152"/>
            </a:xfrm>
            <a:prstGeom prst="rect">
              <a:avLst/>
            </a:prstGeom>
            <a:noFill/>
            <a:ln>
              <a:noFill/>
            </a:ln>
          </p:spPr>
        </p:pic>
        <p:pic>
          <p:nvPicPr>
            <p:cNvPr id="267" name="Shape 267"/>
            <p:cNvPicPr preferRelativeResize="0"/>
            <p:nvPr/>
          </p:nvPicPr>
          <p:blipFill>
            <a:blip r:embed="rId3">
              <a:alphaModFix/>
            </a:blip>
            <a:stretch>
              <a:fillRect/>
            </a:stretch>
          </p:blipFill>
          <p:spPr>
            <a:xfrm>
              <a:off x="3097987" y="2969813"/>
              <a:ext cx="727243" cy="808152"/>
            </a:xfrm>
            <a:prstGeom prst="rect">
              <a:avLst/>
            </a:prstGeom>
            <a:noFill/>
            <a:ln>
              <a:noFill/>
            </a:ln>
          </p:spPr>
        </p:pic>
        <p:pic>
          <p:nvPicPr>
            <p:cNvPr id="268" name="Shape 268"/>
            <p:cNvPicPr preferRelativeResize="0"/>
            <p:nvPr/>
          </p:nvPicPr>
          <p:blipFill>
            <a:blip r:embed="rId3">
              <a:alphaModFix/>
            </a:blip>
            <a:stretch>
              <a:fillRect/>
            </a:stretch>
          </p:blipFill>
          <p:spPr>
            <a:xfrm>
              <a:off x="1792332" y="3030122"/>
              <a:ext cx="727243" cy="808152"/>
            </a:xfrm>
            <a:prstGeom prst="rect">
              <a:avLst/>
            </a:prstGeom>
            <a:noFill/>
            <a:ln>
              <a:noFill/>
            </a:ln>
          </p:spPr>
        </p:pic>
        <p:pic>
          <p:nvPicPr>
            <p:cNvPr id="269" name="Shape 269"/>
            <p:cNvPicPr preferRelativeResize="0"/>
            <p:nvPr/>
          </p:nvPicPr>
          <p:blipFill>
            <a:blip r:embed="rId3">
              <a:alphaModFix/>
            </a:blip>
            <a:stretch>
              <a:fillRect/>
            </a:stretch>
          </p:blipFill>
          <p:spPr>
            <a:xfrm>
              <a:off x="2754346" y="3419466"/>
              <a:ext cx="727243" cy="808152"/>
            </a:xfrm>
            <a:prstGeom prst="rect">
              <a:avLst/>
            </a:prstGeom>
            <a:noFill/>
            <a:ln>
              <a:noFill/>
            </a:ln>
          </p:spPr>
        </p:pic>
        <p:pic>
          <p:nvPicPr>
            <p:cNvPr id="270" name="Shape 270"/>
            <p:cNvPicPr preferRelativeResize="0"/>
            <p:nvPr/>
          </p:nvPicPr>
          <p:blipFill>
            <a:blip r:embed="rId3">
              <a:alphaModFix/>
            </a:blip>
            <a:stretch>
              <a:fillRect/>
            </a:stretch>
          </p:blipFill>
          <p:spPr>
            <a:xfrm>
              <a:off x="2460912" y="4045610"/>
              <a:ext cx="727243" cy="808152"/>
            </a:xfrm>
            <a:prstGeom prst="rect">
              <a:avLst/>
            </a:prstGeom>
            <a:noFill/>
            <a:ln>
              <a:noFill/>
            </a:ln>
          </p:spPr>
        </p:pic>
        <p:pic>
          <p:nvPicPr>
            <p:cNvPr id="271" name="Shape 271"/>
            <p:cNvPicPr preferRelativeResize="0"/>
            <p:nvPr/>
          </p:nvPicPr>
          <p:blipFill>
            <a:blip r:embed="rId3">
              <a:alphaModFix/>
            </a:blip>
            <a:stretch>
              <a:fillRect/>
            </a:stretch>
          </p:blipFill>
          <p:spPr>
            <a:xfrm>
              <a:off x="1792334" y="3489275"/>
              <a:ext cx="727243" cy="808152"/>
            </a:xfrm>
            <a:prstGeom prst="rect">
              <a:avLst/>
            </a:prstGeom>
            <a:noFill/>
            <a:ln>
              <a:noFill/>
            </a:ln>
          </p:spPr>
        </p:pic>
        <p:pic>
          <p:nvPicPr>
            <p:cNvPr id="272" name="Shape 272"/>
            <p:cNvPicPr preferRelativeResize="0"/>
            <p:nvPr/>
          </p:nvPicPr>
          <p:blipFill>
            <a:blip r:embed="rId3">
              <a:alphaModFix/>
            </a:blip>
            <a:stretch>
              <a:fillRect/>
            </a:stretch>
          </p:blipFill>
          <p:spPr>
            <a:xfrm>
              <a:off x="3014403" y="3588486"/>
              <a:ext cx="727243" cy="808152"/>
            </a:xfrm>
            <a:prstGeom prst="rect">
              <a:avLst/>
            </a:prstGeom>
            <a:noFill/>
            <a:ln>
              <a:noFill/>
            </a:ln>
          </p:spPr>
        </p:pic>
        <p:pic>
          <p:nvPicPr>
            <p:cNvPr id="273" name="Shape 273"/>
            <p:cNvPicPr preferRelativeResize="0"/>
            <p:nvPr/>
          </p:nvPicPr>
          <p:blipFill>
            <a:blip r:embed="rId3">
              <a:alphaModFix/>
            </a:blip>
            <a:stretch>
              <a:fillRect/>
            </a:stretch>
          </p:blipFill>
          <p:spPr>
            <a:xfrm>
              <a:off x="3097992" y="4045619"/>
              <a:ext cx="727243" cy="808152"/>
            </a:xfrm>
            <a:prstGeom prst="rect">
              <a:avLst/>
            </a:prstGeom>
            <a:noFill/>
            <a:ln>
              <a:noFill/>
            </a:ln>
          </p:spPr>
        </p:pic>
        <p:pic>
          <p:nvPicPr>
            <p:cNvPr id="274" name="Shape 274"/>
            <p:cNvPicPr preferRelativeResize="0"/>
            <p:nvPr/>
          </p:nvPicPr>
          <p:blipFill>
            <a:blip r:embed="rId3">
              <a:alphaModFix/>
            </a:blip>
            <a:stretch>
              <a:fillRect/>
            </a:stretch>
          </p:blipFill>
          <p:spPr>
            <a:xfrm>
              <a:off x="1850000" y="3966380"/>
              <a:ext cx="727243" cy="808152"/>
            </a:xfrm>
            <a:prstGeom prst="rect">
              <a:avLst/>
            </a:prstGeom>
            <a:noFill/>
            <a:ln>
              <a:noFill/>
            </a:ln>
          </p:spPr>
        </p:pic>
      </p:grpSp>
      <p:cxnSp>
        <p:nvCxnSpPr>
          <p:cNvPr id="275" name="Shape 275"/>
          <p:cNvCxnSpPr/>
          <p:nvPr/>
        </p:nvCxnSpPr>
        <p:spPr>
          <a:xfrm>
            <a:off x="2875325" y="2466246"/>
            <a:ext cx="3406200" cy="0"/>
          </a:xfrm>
          <a:prstGeom prst="straightConnector1">
            <a:avLst/>
          </a:prstGeom>
          <a:noFill/>
          <a:ln w="38100" cap="flat" cmpd="sng">
            <a:solidFill>
              <a:srgbClr val="999999"/>
            </a:solidFill>
            <a:prstDash val="solid"/>
            <a:round/>
            <a:headEnd type="triangle" w="lg" len="lg"/>
            <a:tailEnd type="triangle" w="lg" len="lg"/>
          </a:ln>
        </p:spPr>
      </p:cxnSp>
      <p:sp>
        <p:nvSpPr>
          <p:cNvPr id="276" name="Shape 276"/>
          <p:cNvSpPr txBox="1"/>
          <p:nvPr/>
        </p:nvSpPr>
        <p:spPr>
          <a:xfrm>
            <a:off x="6330700" y="1519262"/>
            <a:ext cx="688799" cy="857099"/>
          </a:xfrm>
          <a:prstGeom prst="rect">
            <a:avLst/>
          </a:prstGeom>
          <a:noFill/>
          <a:ln>
            <a:noFill/>
          </a:ln>
        </p:spPr>
        <p:txBody>
          <a:bodyPr lIns="91425" tIns="91425" rIns="91425" bIns="91425" anchor="t" anchorCtr="0">
            <a:noAutofit/>
          </a:bodyPr>
          <a:lstStyle/>
          <a:p>
            <a:pPr lvl="0" rtl="0">
              <a:spcBef>
                <a:spcPts val="0"/>
              </a:spcBef>
              <a:buNone/>
            </a:pPr>
            <a:r>
              <a:rPr lang="en" sz="9600"/>
              <a:t>{</a:t>
            </a:r>
          </a:p>
        </p:txBody>
      </p:sp>
      <p:pic>
        <p:nvPicPr>
          <p:cNvPr id="277" name="Shape 277"/>
          <p:cNvPicPr preferRelativeResize="0"/>
          <p:nvPr/>
        </p:nvPicPr>
        <p:blipFill>
          <a:blip r:embed="rId3">
            <a:alphaModFix/>
          </a:blip>
          <a:stretch>
            <a:fillRect/>
          </a:stretch>
        </p:blipFill>
        <p:spPr>
          <a:xfrm>
            <a:off x="7544264" y="2054400"/>
            <a:ext cx="515688" cy="575485"/>
          </a:xfrm>
          <a:prstGeom prst="rect">
            <a:avLst/>
          </a:prstGeom>
          <a:noFill/>
          <a:ln>
            <a:noFill/>
          </a:ln>
        </p:spPr>
      </p:pic>
      <p:sp>
        <p:nvSpPr>
          <p:cNvPr id="278" name="Shape 278"/>
          <p:cNvSpPr txBox="1"/>
          <p:nvPr/>
        </p:nvSpPr>
        <p:spPr>
          <a:xfrm>
            <a:off x="2215900" y="1519262"/>
            <a:ext cx="688799" cy="857099"/>
          </a:xfrm>
          <a:prstGeom prst="rect">
            <a:avLst/>
          </a:prstGeom>
          <a:noFill/>
          <a:ln>
            <a:noFill/>
          </a:ln>
        </p:spPr>
        <p:txBody>
          <a:bodyPr lIns="91425" tIns="91425" rIns="91425" bIns="91425" anchor="t" anchorCtr="0">
            <a:noAutofit/>
          </a:bodyPr>
          <a:lstStyle/>
          <a:p>
            <a:pPr lvl="0" rtl="0">
              <a:spcBef>
                <a:spcPts val="0"/>
              </a:spcBef>
              <a:buNone/>
            </a:pPr>
            <a:r>
              <a:rPr lang="en" sz="9600"/>
              <a:t>}</a:t>
            </a:r>
          </a:p>
        </p:txBody>
      </p:sp>
      <p:pic>
        <p:nvPicPr>
          <p:cNvPr id="279" name="Shape 279"/>
          <p:cNvPicPr preferRelativeResize="0"/>
          <p:nvPr/>
        </p:nvPicPr>
        <p:blipFill rotWithShape="1">
          <a:blip r:embed="rId4">
            <a:alphaModFix/>
          </a:blip>
          <a:srcRect r="51295"/>
          <a:stretch/>
        </p:blipFill>
        <p:spPr>
          <a:xfrm>
            <a:off x="97349" y="1485750"/>
            <a:ext cx="2057999" cy="2171999"/>
          </a:xfrm>
          <a:prstGeom prst="rect">
            <a:avLst/>
          </a:prstGeom>
          <a:noFill/>
          <a:ln>
            <a:noFill/>
          </a:ln>
        </p:spPr>
      </p:pic>
      <p:grpSp>
        <p:nvGrpSpPr>
          <p:cNvPr id="280" name="Shape 280"/>
          <p:cNvGrpSpPr/>
          <p:nvPr/>
        </p:nvGrpSpPr>
        <p:grpSpPr>
          <a:xfrm>
            <a:off x="0" y="0"/>
            <a:ext cx="9144000" cy="362699"/>
            <a:chOff x="0" y="0"/>
            <a:chExt cx="9144000" cy="362699"/>
          </a:xfrm>
        </p:grpSpPr>
        <p:sp>
          <p:nvSpPr>
            <p:cNvPr id="281" name="Shape 281"/>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282" name="Shape 282"/>
            <p:cNvSpPr txBox="1"/>
            <p:nvPr/>
          </p:nvSpPr>
          <p:spPr>
            <a:xfrm>
              <a:off x="0" y="0"/>
              <a:ext cx="54879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SMART's Core Focus</a:t>
            </a:r>
          </a:p>
        </p:txBody>
      </p:sp>
      <p:sp>
        <p:nvSpPr>
          <p:cNvPr id="288" name="Shape 288"/>
          <p:cNvSpPr txBox="1"/>
          <p:nvPr/>
        </p:nvSpPr>
        <p:spPr>
          <a:xfrm>
            <a:off x="5167500" y="3164400"/>
            <a:ext cx="3687900" cy="835499"/>
          </a:xfrm>
          <a:prstGeom prst="rect">
            <a:avLst/>
          </a:prstGeom>
          <a:noFill/>
          <a:ln>
            <a:noFill/>
          </a:ln>
        </p:spPr>
        <p:txBody>
          <a:bodyPr lIns="91425" tIns="91425" rIns="91425" bIns="91425" anchor="t" anchorCtr="0">
            <a:noAutofit/>
          </a:bodyPr>
          <a:lstStyle/>
          <a:p>
            <a:pPr lvl="0" algn="r" rtl="0">
              <a:spcBef>
                <a:spcPts val="0"/>
              </a:spcBef>
              <a:buNone/>
            </a:pPr>
            <a:r>
              <a:rPr lang="en" sz="2400" b="1"/>
              <a:t>Healthcare</a:t>
            </a:r>
          </a:p>
          <a:p>
            <a:pPr lvl="0" algn="r" rtl="0">
              <a:spcBef>
                <a:spcPts val="0"/>
              </a:spcBef>
              <a:buNone/>
            </a:pPr>
            <a:r>
              <a:rPr lang="en" sz="2400" b="1"/>
              <a:t>IT Systems</a:t>
            </a:r>
          </a:p>
          <a:p>
            <a:pPr lvl="0" algn="r" rtl="0">
              <a:spcBef>
                <a:spcPts val="0"/>
              </a:spcBef>
              <a:buNone/>
            </a:pPr>
            <a:endParaRPr sz="2400" i="1">
              <a:solidFill>
                <a:schemeClr val="dk1"/>
              </a:solidFill>
            </a:endParaRPr>
          </a:p>
        </p:txBody>
      </p:sp>
      <p:grpSp>
        <p:nvGrpSpPr>
          <p:cNvPr id="289" name="Shape 289"/>
          <p:cNvGrpSpPr/>
          <p:nvPr/>
        </p:nvGrpSpPr>
        <p:grpSpPr>
          <a:xfrm>
            <a:off x="7179400" y="1820302"/>
            <a:ext cx="1441532" cy="1341566"/>
            <a:chOff x="1792332" y="2969813"/>
            <a:chExt cx="2032904" cy="1883957"/>
          </a:xfrm>
        </p:grpSpPr>
        <p:pic>
          <p:nvPicPr>
            <p:cNvPr id="290" name="Shape 290"/>
            <p:cNvPicPr preferRelativeResize="0"/>
            <p:nvPr/>
          </p:nvPicPr>
          <p:blipFill>
            <a:blip r:embed="rId3">
              <a:alphaModFix/>
            </a:blip>
            <a:stretch>
              <a:fillRect/>
            </a:stretch>
          </p:blipFill>
          <p:spPr>
            <a:xfrm>
              <a:off x="2287171" y="3030110"/>
              <a:ext cx="727243" cy="808152"/>
            </a:xfrm>
            <a:prstGeom prst="rect">
              <a:avLst/>
            </a:prstGeom>
            <a:noFill/>
            <a:ln>
              <a:noFill/>
            </a:ln>
          </p:spPr>
        </p:pic>
        <p:pic>
          <p:nvPicPr>
            <p:cNvPr id="291" name="Shape 291"/>
            <p:cNvPicPr preferRelativeResize="0"/>
            <p:nvPr/>
          </p:nvPicPr>
          <p:blipFill>
            <a:blip r:embed="rId3">
              <a:alphaModFix/>
            </a:blip>
            <a:stretch>
              <a:fillRect/>
            </a:stretch>
          </p:blipFill>
          <p:spPr>
            <a:xfrm>
              <a:off x="3097987" y="2969813"/>
              <a:ext cx="727243" cy="808152"/>
            </a:xfrm>
            <a:prstGeom prst="rect">
              <a:avLst/>
            </a:prstGeom>
            <a:noFill/>
            <a:ln>
              <a:noFill/>
            </a:ln>
          </p:spPr>
        </p:pic>
        <p:pic>
          <p:nvPicPr>
            <p:cNvPr id="292" name="Shape 292"/>
            <p:cNvPicPr preferRelativeResize="0"/>
            <p:nvPr/>
          </p:nvPicPr>
          <p:blipFill>
            <a:blip r:embed="rId3">
              <a:alphaModFix/>
            </a:blip>
            <a:stretch>
              <a:fillRect/>
            </a:stretch>
          </p:blipFill>
          <p:spPr>
            <a:xfrm>
              <a:off x="1792332" y="3030122"/>
              <a:ext cx="727243" cy="808152"/>
            </a:xfrm>
            <a:prstGeom prst="rect">
              <a:avLst/>
            </a:prstGeom>
            <a:noFill/>
            <a:ln>
              <a:noFill/>
            </a:ln>
          </p:spPr>
        </p:pic>
        <p:pic>
          <p:nvPicPr>
            <p:cNvPr id="293" name="Shape 293"/>
            <p:cNvPicPr preferRelativeResize="0"/>
            <p:nvPr/>
          </p:nvPicPr>
          <p:blipFill>
            <a:blip r:embed="rId3">
              <a:alphaModFix/>
            </a:blip>
            <a:stretch>
              <a:fillRect/>
            </a:stretch>
          </p:blipFill>
          <p:spPr>
            <a:xfrm>
              <a:off x="2754346" y="3419466"/>
              <a:ext cx="727243" cy="808152"/>
            </a:xfrm>
            <a:prstGeom prst="rect">
              <a:avLst/>
            </a:prstGeom>
            <a:noFill/>
            <a:ln>
              <a:noFill/>
            </a:ln>
          </p:spPr>
        </p:pic>
        <p:pic>
          <p:nvPicPr>
            <p:cNvPr id="294" name="Shape 294"/>
            <p:cNvPicPr preferRelativeResize="0"/>
            <p:nvPr/>
          </p:nvPicPr>
          <p:blipFill>
            <a:blip r:embed="rId3">
              <a:alphaModFix/>
            </a:blip>
            <a:stretch>
              <a:fillRect/>
            </a:stretch>
          </p:blipFill>
          <p:spPr>
            <a:xfrm>
              <a:off x="2460912" y="4045610"/>
              <a:ext cx="727243" cy="808152"/>
            </a:xfrm>
            <a:prstGeom prst="rect">
              <a:avLst/>
            </a:prstGeom>
            <a:noFill/>
            <a:ln>
              <a:noFill/>
            </a:ln>
          </p:spPr>
        </p:pic>
        <p:pic>
          <p:nvPicPr>
            <p:cNvPr id="295" name="Shape 295"/>
            <p:cNvPicPr preferRelativeResize="0"/>
            <p:nvPr/>
          </p:nvPicPr>
          <p:blipFill>
            <a:blip r:embed="rId3">
              <a:alphaModFix/>
            </a:blip>
            <a:stretch>
              <a:fillRect/>
            </a:stretch>
          </p:blipFill>
          <p:spPr>
            <a:xfrm>
              <a:off x="1792334" y="3489275"/>
              <a:ext cx="727243" cy="808152"/>
            </a:xfrm>
            <a:prstGeom prst="rect">
              <a:avLst/>
            </a:prstGeom>
            <a:noFill/>
            <a:ln>
              <a:noFill/>
            </a:ln>
          </p:spPr>
        </p:pic>
        <p:pic>
          <p:nvPicPr>
            <p:cNvPr id="296" name="Shape 296"/>
            <p:cNvPicPr preferRelativeResize="0"/>
            <p:nvPr/>
          </p:nvPicPr>
          <p:blipFill>
            <a:blip r:embed="rId3">
              <a:alphaModFix/>
            </a:blip>
            <a:stretch>
              <a:fillRect/>
            </a:stretch>
          </p:blipFill>
          <p:spPr>
            <a:xfrm>
              <a:off x="3014403" y="3588486"/>
              <a:ext cx="727243" cy="808152"/>
            </a:xfrm>
            <a:prstGeom prst="rect">
              <a:avLst/>
            </a:prstGeom>
            <a:noFill/>
            <a:ln>
              <a:noFill/>
            </a:ln>
          </p:spPr>
        </p:pic>
        <p:pic>
          <p:nvPicPr>
            <p:cNvPr id="297" name="Shape 297"/>
            <p:cNvPicPr preferRelativeResize="0"/>
            <p:nvPr/>
          </p:nvPicPr>
          <p:blipFill>
            <a:blip r:embed="rId3">
              <a:alphaModFix/>
            </a:blip>
            <a:stretch>
              <a:fillRect/>
            </a:stretch>
          </p:blipFill>
          <p:spPr>
            <a:xfrm>
              <a:off x="3097992" y="4045619"/>
              <a:ext cx="727243" cy="808152"/>
            </a:xfrm>
            <a:prstGeom prst="rect">
              <a:avLst/>
            </a:prstGeom>
            <a:noFill/>
            <a:ln>
              <a:noFill/>
            </a:ln>
          </p:spPr>
        </p:pic>
        <p:pic>
          <p:nvPicPr>
            <p:cNvPr id="298" name="Shape 298"/>
            <p:cNvPicPr preferRelativeResize="0"/>
            <p:nvPr/>
          </p:nvPicPr>
          <p:blipFill>
            <a:blip r:embed="rId3">
              <a:alphaModFix/>
            </a:blip>
            <a:stretch>
              <a:fillRect/>
            </a:stretch>
          </p:blipFill>
          <p:spPr>
            <a:xfrm>
              <a:off x="1850000" y="3966380"/>
              <a:ext cx="727243" cy="808152"/>
            </a:xfrm>
            <a:prstGeom prst="rect">
              <a:avLst/>
            </a:prstGeom>
            <a:noFill/>
            <a:ln>
              <a:noFill/>
            </a:ln>
          </p:spPr>
        </p:pic>
      </p:grpSp>
      <p:cxnSp>
        <p:nvCxnSpPr>
          <p:cNvPr id="299" name="Shape 299"/>
          <p:cNvCxnSpPr/>
          <p:nvPr/>
        </p:nvCxnSpPr>
        <p:spPr>
          <a:xfrm>
            <a:off x="2875325" y="2466246"/>
            <a:ext cx="3406200" cy="0"/>
          </a:xfrm>
          <a:prstGeom prst="straightConnector1">
            <a:avLst/>
          </a:prstGeom>
          <a:noFill/>
          <a:ln w="38100" cap="flat" cmpd="sng">
            <a:solidFill>
              <a:srgbClr val="999999"/>
            </a:solidFill>
            <a:prstDash val="solid"/>
            <a:round/>
            <a:headEnd type="triangle" w="lg" len="lg"/>
            <a:tailEnd type="triangle" w="lg" len="lg"/>
          </a:ln>
        </p:spPr>
      </p:cxnSp>
      <p:sp>
        <p:nvSpPr>
          <p:cNvPr id="300" name="Shape 300"/>
          <p:cNvSpPr txBox="1"/>
          <p:nvPr/>
        </p:nvSpPr>
        <p:spPr>
          <a:xfrm>
            <a:off x="6330700" y="1519262"/>
            <a:ext cx="688799" cy="857099"/>
          </a:xfrm>
          <a:prstGeom prst="rect">
            <a:avLst/>
          </a:prstGeom>
          <a:noFill/>
          <a:ln>
            <a:noFill/>
          </a:ln>
        </p:spPr>
        <p:txBody>
          <a:bodyPr lIns="91425" tIns="91425" rIns="91425" bIns="91425" anchor="t" anchorCtr="0">
            <a:noAutofit/>
          </a:bodyPr>
          <a:lstStyle/>
          <a:p>
            <a:pPr lvl="0" rtl="0">
              <a:spcBef>
                <a:spcPts val="0"/>
              </a:spcBef>
              <a:buNone/>
            </a:pPr>
            <a:r>
              <a:rPr lang="en" sz="9600"/>
              <a:t>{</a:t>
            </a:r>
          </a:p>
        </p:txBody>
      </p:sp>
      <p:pic>
        <p:nvPicPr>
          <p:cNvPr id="301" name="Shape 301"/>
          <p:cNvPicPr preferRelativeResize="0"/>
          <p:nvPr/>
        </p:nvPicPr>
        <p:blipFill>
          <a:blip r:embed="rId3">
            <a:alphaModFix/>
          </a:blip>
          <a:stretch>
            <a:fillRect/>
          </a:stretch>
        </p:blipFill>
        <p:spPr>
          <a:xfrm>
            <a:off x="7544264" y="2054400"/>
            <a:ext cx="515688" cy="575485"/>
          </a:xfrm>
          <a:prstGeom prst="rect">
            <a:avLst/>
          </a:prstGeom>
          <a:noFill/>
          <a:ln>
            <a:noFill/>
          </a:ln>
        </p:spPr>
      </p:pic>
      <p:sp>
        <p:nvSpPr>
          <p:cNvPr id="302" name="Shape 302"/>
          <p:cNvSpPr txBox="1"/>
          <p:nvPr/>
        </p:nvSpPr>
        <p:spPr>
          <a:xfrm>
            <a:off x="2215900" y="1519262"/>
            <a:ext cx="688799" cy="857099"/>
          </a:xfrm>
          <a:prstGeom prst="rect">
            <a:avLst/>
          </a:prstGeom>
          <a:noFill/>
          <a:ln>
            <a:noFill/>
          </a:ln>
        </p:spPr>
        <p:txBody>
          <a:bodyPr lIns="91425" tIns="91425" rIns="91425" bIns="91425" anchor="t" anchorCtr="0">
            <a:noAutofit/>
          </a:bodyPr>
          <a:lstStyle/>
          <a:p>
            <a:pPr lvl="0" rtl="0">
              <a:spcBef>
                <a:spcPts val="0"/>
              </a:spcBef>
              <a:buNone/>
            </a:pPr>
            <a:r>
              <a:rPr lang="en" sz="9600"/>
              <a:t>}</a:t>
            </a:r>
          </a:p>
        </p:txBody>
      </p:sp>
      <p:pic>
        <p:nvPicPr>
          <p:cNvPr id="303" name="Shape 303"/>
          <p:cNvPicPr preferRelativeResize="0"/>
          <p:nvPr/>
        </p:nvPicPr>
        <p:blipFill rotWithShape="1">
          <a:blip r:embed="rId4">
            <a:alphaModFix/>
          </a:blip>
          <a:srcRect r="51295"/>
          <a:stretch/>
        </p:blipFill>
        <p:spPr>
          <a:xfrm>
            <a:off x="97349" y="1485750"/>
            <a:ext cx="2057999" cy="2171999"/>
          </a:xfrm>
          <a:prstGeom prst="rect">
            <a:avLst/>
          </a:prstGeom>
          <a:noFill/>
          <a:ln>
            <a:noFill/>
          </a:ln>
        </p:spPr>
      </p:pic>
      <p:sp>
        <p:nvSpPr>
          <p:cNvPr id="304" name="Shape 304"/>
          <p:cNvSpPr txBox="1"/>
          <p:nvPr/>
        </p:nvSpPr>
        <p:spPr>
          <a:xfrm>
            <a:off x="3091302" y="2640684"/>
            <a:ext cx="2717399" cy="662399"/>
          </a:xfrm>
          <a:prstGeom prst="rect">
            <a:avLst/>
          </a:prstGeom>
          <a:noFill/>
          <a:ln>
            <a:noFill/>
          </a:ln>
        </p:spPr>
        <p:txBody>
          <a:bodyPr lIns="91425" tIns="91425" rIns="91425" bIns="91425" anchor="t" anchorCtr="0">
            <a:noAutofit/>
          </a:bodyPr>
          <a:lstStyle/>
          <a:p>
            <a:pPr lvl="0" rtl="0">
              <a:spcBef>
                <a:spcPts val="0"/>
              </a:spcBef>
              <a:buNone/>
            </a:pPr>
            <a:r>
              <a:rPr lang="en" sz="2400">
                <a:solidFill>
                  <a:schemeClr val="dk1"/>
                </a:solidFill>
              </a:rPr>
              <a:t>clinical data</a:t>
            </a:r>
          </a:p>
          <a:p>
            <a:pPr lvl="0" rtl="0">
              <a:spcBef>
                <a:spcPts val="0"/>
              </a:spcBef>
              <a:buNone/>
            </a:pPr>
            <a:r>
              <a:rPr lang="en" sz="2400"/>
              <a:t>authorization</a:t>
            </a:r>
          </a:p>
          <a:p>
            <a:pPr lvl="0" rtl="0">
              <a:spcBef>
                <a:spcPts val="0"/>
              </a:spcBef>
              <a:buNone/>
            </a:pPr>
            <a:r>
              <a:rPr lang="en" sz="2400"/>
              <a:t>authentication</a:t>
            </a:r>
          </a:p>
          <a:p>
            <a:pPr lvl="0" rtl="0">
              <a:spcBef>
                <a:spcPts val="0"/>
              </a:spcBef>
              <a:buNone/>
            </a:pPr>
            <a:r>
              <a:rPr lang="en" sz="2400"/>
              <a:t>UX</a:t>
            </a:r>
          </a:p>
        </p:txBody>
      </p:sp>
      <p:grpSp>
        <p:nvGrpSpPr>
          <p:cNvPr id="305" name="Shape 305"/>
          <p:cNvGrpSpPr/>
          <p:nvPr/>
        </p:nvGrpSpPr>
        <p:grpSpPr>
          <a:xfrm>
            <a:off x="0" y="0"/>
            <a:ext cx="9144000" cy="362699"/>
            <a:chOff x="0" y="0"/>
            <a:chExt cx="9144000" cy="362699"/>
          </a:xfrm>
        </p:grpSpPr>
        <p:sp>
          <p:nvSpPr>
            <p:cNvPr id="306" name="Shape 306"/>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307" name="Shape 307"/>
            <p:cNvSpPr txBox="1"/>
            <p:nvPr/>
          </p:nvSpPr>
          <p:spPr>
            <a:xfrm>
              <a:off x="0" y="0"/>
              <a:ext cx="54879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Shape 313"/>
          <p:cNvSpPr txBox="1">
            <a:spLocks noGrp="1"/>
          </p:cNvSpPr>
          <p:nvPr>
            <p:ph type="sldNum" idx="12"/>
          </p:nvPr>
        </p:nvSpPr>
        <p:spPr>
          <a:xfrm>
            <a:off x="7010400" y="4862512"/>
            <a:ext cx="2133599" cy="273900"/>
          </a:xfrm>
          <a:prstGeom prst="rect">
            <a:avLst/>
          </a:prstGeom>
          <a:noFill/>
          <a:ln>
            <a:noFill/>
          </a:ln>
        </p:spPr>
        <p:txBody>
          <a:bodyPr lIns="91425" tIns="45700" rIns="91425" bIns="45700" anchor="ctr" anchorCtr="0">
            <a:noAutofit/>
          </a:bodyPr>
          <a:lstStyle/>
          <a:p>
            <a:pPr marL="0" marR="0" lvl="0" indent="0" algn="r" rtl="0">
              <a:spcBef>
                <a:spcPts val="0"/>
              </a:spcBef>
              <a:buNone/>
            </a:pPr>
            <a:r>
              <a:rPr lang="en"/>
              <a:t> </a:t>
            </a:r>
          </a:p>
        </p:txBody>
      </p:sp>
      <p:pic>
        <p:nvPicPr>
          <p:cNvPr id="314" name="Shape 314"/>
          <p:cNvPicPr preferRelativeResize="0"/>
          <p:nvPr/>
        </p:nvPicPr>
        <p:blipFill>
          <a:blip r:embed="rId3">
            <a:alphaModFix/>
          </a:blip>
          <a:stretch>
            <a:fillRect/>
          </a:stretch>
        </p:blipFill>
        <p:spPr>
          <a:xfrm>
            <a:off x="1807625" y="1041450"/>
            <a:ext cx="4281000" cy="4105326"/>
          </a:xfrm>
          <a:prstGeom prst="rect">
            <a:avLst/>
          </a:prstGeom>
          <a:noFill/>
          <a:ln>
            <a:noFill/>
          </a:ln>
        </p:spPr>
      </p:pic>
      <p:sp>
        <p:nvSpPr>
          <p:cNvPr id="315" name="Shape 31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Motivation: Let people with ideas...</a:t>
            </a:r>
          </a:p>
        </p:txBody>
      </p:sp>
      <p:grpSp>
        <p:nvGrpSpPr>
          <p:cNvPr id="316" name="Shape 316"/>
          <p:cNvGrpSpPr/>
          <p:nvPr/>
        </p:nvGrpSpPr>
        <p:grpSpPr>
          <a:xfrm>
            <a:off x="0" y="0"/>
            <a:ext cx="9144000" cy="362699"/>
            <a:chOff x="0" y="0"/>
            <a:chExt cx="9144000" cy="362699"/>
          </a:xfrm>
        </p:grpSpPr>
        <p:sp>
          <p:nvSpPr>
            <p:cNvPr id="317" name="Shape 317"/>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318" name="Shape 318"/>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Shape 324"/>
          <p:cNvSpPr txBox="1">
            <a:spLocks noGrp="1"/>
          </p:cNvSpPr>
          <p:nvPr>
            <p:ph type="sldNum" idx="12"/>
          </p:nvPr>
        </p:nvSpPr>
        <p:spPr>
          <a:xfrm>
            <a:off x="7010400" y="4862512"/>
            <a:ext cx="2133599" cy="273900"/>
          </a:xfrm>
          <a:prstGeom prst="rect">
            <a:avLst/>
          </a:prstGeom>
          <a:noFill/>
          <a:ln>
            <a:noFill/>
          </a:ln>
        </p:spPr>
        <p:txBody>
          <a:bodyPr lIns="91425" tIns="45700" rIns="91425" bIns="45700" anchor="ctr" anchorCtr="0">
            <a:noAutofit/>
          </a:bodyPr>
          <a:lstStyle/>
          <a:p>
            <a:pPr marL="0" marR="0" lvl="0" indent="0" algn="r" rtl="0">
              <a:spcBef>
                <a:spcPts val="0"/>
              </a:spcBef>
              <a:buNone/>
            </a:pPr>
            <a:r>
              <a:rPr lang="en"/>
              <a:t> </a:t>
            </a:r>
          </a:p>
        </p:txBody>
      </p:sp>
      <p:pic>
        <p:nvPicPr>
          <p:cNvPr id="325" name="Shape 325"/>
          <p:cNvPicPr preferRelativeResize="0"/>
          <p:nvPr/>
        </p:nvPicPr>
        <p:blipFill>
          <a:blip r:embed="rId3">
            <a:alphaModFix/>
          </a:blip>
          <a:stretch>
            <a:fillRect/>
          </a:stretch>
        </p:blipFill>
        <p:spPr>
          <a:xfrm>
            <a:off x="2503449" y="984250"/>
            <a:ext cx="3215425" cy="4084674"/>
          </a:xfrm>
          <a:prstGeom prst="rect">
            <a:avLst/>
          </a:prstGeom>
          <a:noFill/>
          <a:ln>
            <a:noFill/>
          </a:ln>
        </p:spPr>
      </p:pic>
      <p:sp>
        <p:nvSpPr>
          <p:cNvPr id="326" name="Shape 326"/>
          <p:cNvSpPr txBox="1">
            <a:spLocks noGrp="1"/>
          </p:cNvSpPr>
          <p:nvPr>
            <p:ph type="title" idx="4294967295"/>
          </p:nvPr>
        </p:nvSpPr>
        <p:spPr>
          <a:xfrm>
            <a:off x="50300" y="205975"/>
            <a:ext cx="9049499" cy="857400"/>
          </a:xfrm>
          <a:prstGeom prst="rect">
            <a:avLst/>
          </a:prstGeom>
        </p:spPr>
        <p:txBody>
          <a:bodyPr lIns="91425" tIns="91425" rIns="91425" bIns="91425" anchor="b" anchorCtr="0">
            <a:noAutofit/>
          </a:bodyPr>
          <a:lstStyle/>
          <a:p>
            <a:pPr lvl="0" algn="ctr" rtl="0">
              <a:spcBef>
                <a:spcPts val="0"/>
              </a:spcBef>
              <a:buNone/>
            </a:pPr>
            <a:r>
              <a:rPr lang="en"/>
              <a:t>… do </a:t>
            </a:r>
            <a:r>
              <a:rPr lang="en" u="sng">
                <a:solidFill>
                  <a:schemeClr val="hlink"/>
                </a:solidFill>
                <a:hlinkClick r:id="rId4"/>
              </a:rPr>
              <a:t>better</a:t>
            </a:r>
            <a:r>
              <a:rPr lang="en"/>
              <a:t> than publishing PDFs!</a:t>
            </a:r>
          </a:p>
        </p:txBody>
      </p:sp>
      <p:grpSp>
        <p:nvGrpSpPr>
          <p:cNvPr id="327" name="Shape 327"/>
          <p:cNvGrpSpPr/>
          <p:nvPr/>
        </p:nvGrpSpPr>
        <p:grpSpPr>
          <a:xfrm>
            <a:off x="0" y="0"/>
            <a:ext cx="9144000" cy="362699"/>
            <a:chOff x="0" y="0"/>
            <a:chExt cx="9144000" cy="362699"/>
          </a:xfrm>
        </p:grpSpPr>
        <p:sp>
          <p:nvSpPr>
            <p:cNvPr id="328" name="Shape 328"/>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329" name="Shape 329"/>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Shape 334"/>
          <p:cNvSpPr txBox="1"/>
          <p:nvPr/>
        </p:nvSpPr>
        <p:spPr>
          <a:xfrm>
            <a:off x="635991" y="342900"/>
            <a:ext cx="7840199" cy="582899"/>
          </a:xfrm>
          <a:prstGeom prst="rect">
            <a:avLst/>
          </a:prstGeom>
          <a:noFill/>
          <a:ln>
            <a:noFill/>
          </a:ln>
        </p:spPr>
        <p:txBody>
          <a:bodyPr lIns="35700" tIns="35700" rIns="35700" bIns="35700" anchor="t" anchorCtr="0">
            <a:noAutofit/>
          </a:bodyPr>
          <a:lstStyle/>
          <a:p>
            <a:pPr marL="0" marR="0" lvl="0" indent="0" algn="l" rtl="0">
              <a:spcBef>
                <a:spcPts val="0"/>
              </a:spcBef>
              <a:spcAft>
                <a:spcPts val="0"/>
              </a:spcAft>
              <a:buSzPct val="25000"/>
              <a:buNone/>
            </a:pPr>
            <a:r>
              <a:rPr lang="en" sz="4800" b="1">
                <a:solidFill>
                  <a:schemeClr val="dk1"/>
                </a:solidFill>
              </a:rPr>
              <a:t>Substitutability = choice</a:t>
            </a:r>
          </a:p>
        </p:txBody>
      </p:sp>
      <p:sp>
        <p:nvSpPr>
          <p:cNvPr id="335" name="Shape 335"/>
          <p:cNvSpPr txBox="1">
            <a:spLocks noGrp="1"/>
          </p:cNvSpPr>
          <p:nvPr>
            <p:ph type="sldNum" idx="12"/>
          </p:nvPr>
        </p:nvSpPr>
        <p:spPr>
          <a:xfrm>
            <a:off x="7010400" y="4862512"/>
            <a:ext cx="2133599" cy="2739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r>
              <a:rPr lang="en"/>
              <a:t> </a:t>
            </a:r>
          </a:p>
        </p:txBody>
      </p:sp>
      <p:grpSp>
        <p:nvGrpSpPr>
          <p:cNvPr id="336" name="Shape 336"/>
          <p:cNvGrpSpPr/>
          <p:nvPr/>
        </p:nvGrpSpPr>
        <p:grpSpPr>
          <a:xfrm>
            <a:off x="3643161" y="2001837"/>
            <a:ext cx="2464503" cy="1276909"/>
            <a:chOff x="6045201" y="4538137"/>
            <a:chExt cx="3505195" cy="2421600"/>
          </a:xfrm>
        </p:grpSpPr>
        <p:cxnSp>
          <p:nvCxnSpPr>
            <p:cNvPr id="337" name="Shape 337"/>
            <p:cNvCxnSpPr/>
            <p:nvPr/>
          </p:nvCxnSpPr>
          <p:spPr>
            <a:xfrm>
              <a:off x="7501467" y="4538137"/>
              <a:ext cx="1845599" cy="2421600"/>
            </a:xfrm>
            <a:prstGeom prst="straightConnector1">
              <a:avLst/>
            </a:prstGeom>
            <a:blipFill rotWithShape="1">
              <a:blip r:embed="rId3">
                <a:alphaModFix/>
              </a:blip>
              <a:tile tx="0" ty="0" sx="99997" sy="99997" flip="none" algn="tl"/>
            </a:blipFill>
            <a:ln w="152400" cap="flat" cmpd="sng">
              <a:solidFill>
                <a:srgbClr val="7F7F7F"/>
              </a:solidFill>
              <a:prstDash val="solid"/>
              <a:round/>
              <a:headEnd type="triangle" w="med" len="med"/>
              <a:tailEnd type="none" w="med" len="med"/>
            </a:ln>
          </p:spPr>
        </p:cxnSp>
        <p:cxnSp>
          <p:nvCxnSpPr>
            <p:cNvPr id="338" name="Shape 338"/>
            <p:cNvCxnSpPr/>
            <p:nvPr/>
          </p:nvCxnSpPr>
          <p:spPr>
            <a:xfrm>
              <a:off x="6045201" y="4961471"/>
              <a:ext cx="3302100" cy="1981199"/>
            </a:xfrm>
            <a:prstGeom prst="straightConnector1">
              <a:avLst/>
            </a:prstGeom>
            <a:blipFill rotWithShape="1">
              <a:blip r:embed="rId3">
                <a:alphaModFix/>
              </a:blip>
              <a:tile tx="0" ty="0" sx="99997" sy="99997" flip="none" algn="tl"/>
            </a:blipFill>
            <a:ln w="152400" cap="flat" cmpd="sng">
              <a:solidFill>
                <a:srgbClr val="7F7F7F"/>
              </a:solidFill>
              <a:prstDash val="solid"/>
              <a:round/>
              <a:headEnd type="triangle" w="med" len="med"/>
              <a:tailEnd type="none" w="med" len="med"/>
            </a:ln>
          </p:spPr>
        </p:cxnSp>
        <p:cxnSp>
          <p:nvCxnSpPr>
            <p:cNvPr id="339" name="Shape 339"/>
            <p:cNvCxnSpPr/>
            <p:nvPr/>
          </p:nvCxnSpPr>
          <p:spPr>
            <a:xfrm flipH="1">
              <a:off x="9330196" y="5080003"/>
              <a:ext cx="220199" cy="1879500"/>
            </a:xfrm>
            <a:prstGeom prst="straightConnector1">
              <a:avLst/>
            </a:prstGeom>
            <a:blipFill rotWithShape="1">
              <a:blip r:embed="rId3">
                <a:alphaModFix/>
              </a:blip>
              <a:tile tx="154775" ty="0" sx="-99997" sy="99997" flip="none" algn="tl"/>
            </a:blipFill>
            <a:ln w="152400" cap="flat" cmpd="sng">
              <a:solidFill>
                <a:srgbClr val="7F7F7F"/>
              </a:solidFill>
              <a:prstDash val="solid"/>
              <a:round/>
              <a:headEnd type="triangle" w="med" len="med"/>
              <a:tailEnd type="none" w="med" len="med"/>
            </a:ln>
          </p:spPr>
        </p:cxnSp>
      </p:grpSp>
      <p:sp>
        <p:nvSpPr>
          <p:cNvPr id="340" name="Shape 340"/>
          <p:cNvSpPr/>
          <p:nvPr/>
        </p:nvSpPr>
        <p:spPr>
          <a:xfrm>
            <a:off x="669728" y="1708050"/>
            <a:ext cx="1107804" cy="357034"/>
          </a:xfrm>
          <a:prstGeom prst="rect">
            <a:avLst/>
          </a:prstGeom>
          <a:noFill/>
          <a:ln>
            <a:noFill/>
          </a:ln>
        </p:spPr>
        <p:txBody>
          <a:bodyPr lIns="0" tIns="0" rIns="0" bIns="0" anchor="t" anchorCtr="0">
            <a:noAutofit/>
          </a:bodyPr>
          <a:lstStyle/>
          <a:p>
            <a:pPr marL="0" marR="0" lvl="0" indent="0" algn="l" rtl="0">
              <a:spcBef>
                <a:spcPts val="0"/>
              </a:spcBef>
              <a:buSzPct val="25000"/>
              <a:buNone/>
            </a:pPr>
            <a:r>
              <a:rPr lang="en" sz="3000" b="1" i="0" u="none" strike="noStrike" cap="none">
                <a:solidFill>
                  <a:schemeClr val="dk1"/>
                </a:solidFill>
              </a:rPr>
              <a:t>Apps</a:t>
            </a:r>
          </a:p>
        </p:txBody>
      </p:sp>
      <p:grpSp>
        <p:nvGrpSpPr>
          <p:cNvPr id="341" name="Shape 341"/>
          <p:cNvGrpSpPr/>
          <p:nvPr/>
        </p:nvGrpSpPr>
        <p:grpSpPr>
          <a:xfrm>
            <a:off x="2441675" y="1280923"/>
            <a:ext cx="4300286" cy="1080081"/>
            <a:chOff x="3518748" y="2355784"/>
            <a:chExt cx="6116180" cy="2048323"/>
          </a:xfrm>
        </p:grpSpPr>
        <p:grpSp>
          <p:nvGrpSpPr>
            <p:cNvPr id="342" name="Shape 342"/>
            <p:cNvGrpSpPr/>
            <p:nvPr/>
          </p:nvGrpSpPr>
          <p:grpSpPr>
            <a:xfrm>
              <a:off x="3518748" y="2848676"/>
              <a:ext cx="1645800" cy="1555432"/>
              <a:chOff x="3606803" y="3915467"/>
              <a:chExt cx="1645800" cy="1555432"/>
            </a:xfrm>
          </p:grpSpPr>
          <p:sp>
            <p:nvSpPr>
              <p:cNvPr id="343" name="Shape 343"/>
              <p:cNvSpPr/>
              <p:nvPr/>
            </p:nvSpPr>
            <p:spPr>
              <a:xfrm>
                <a:off x="3606803" y="3915467"/>
                <a:ext cx="1645800" cy="1432200"/>
              </a:xfrm>
              <a:prstGeom prst="snip2DiagRect">
                <a:avLst>
                  <a:gd name="adj1" fmla="val 0"/>
                  <a:gd name="adj2" fmla="val 16667"/>
                </a:avLst>
              </a:prstGeom>
              <a:gradFill>
                <a:gsLst>
                  <a:gs pos="0">
                    <a:srgbClr val="C4BD97"/>
                  </a:gs>
                  <a:gs pos="100000">
                    <a:srgbClr val="FFFFFF"/>
                  </a:gs>
                </a:gsLst>
                <a:path path="circle">
                  <a:fillToRect t="100000" r="100000"/>
                </a:path>
                <a:tileRect l="-100000" b="-100000"/>
              </a:gradFill>
              <a:ln w="38100" cap="flat" cmpd="sng">
                <a:solidFill>
                  <a:srgbClr val="000090"/>
                </a:solidFill>
                <a:prstDash val="solid"/>
                <a:round/>
                <a:headEnd type="none" w="med" len="med"/>
                <a:tailEnd type="none" w="med" len="med"/>
              </a:ln>
            </p:spPr>
            <p:txBody>
              <a:bodyPr lIns="91425" tIns="45700" rIns="91425" bIns="45700" anchor="t" anchorCtr="1">
                <a:noAutofit/>
              </a:bodyPr>
              <a:lstStyle/>
              <a:p>
                <a:pPr marL="0" marR="0" lvl="0" indent="0" algn="l" rtl="0">
                  <a:spcBef>
                    <a:spcPts val="0"/>
                  </a:spcBef>
                  <a:spcAft>
                    <a:spcPts val="0"/>
                  </a:spcAft>
                  <a:buSzPct val="25000"/>
                  <a:buNone/>
                </a:pPr>
                <a:r>
                  <a:rPr lang="en" sz="1700" b="1">
                    <a:solidFill>
                      <a:srgbClr val="000090"/>
                    </a:solidFill>
                    <a:latin typeface="Calibri"/>
                    <a:ea typeface="Calibri"/>
                    <a:cs typeface="Calibri"/>
                    <a:sym typeface="Calibri"/>
                  </a:rPr>
                  <a:t>Med</a:t>
                </a:r>
                <a:br>
                  <a:rPr lang="en" sz="1700" b="1">
                    <a:solidFill>
                      <a:srgbClr val="000090"/>
                    </a:solidFill>
                    <a:latin typeface="Calibri"/>
                    <a:ea typeface="Calibri"/>
                    <a:cs typeface="Calibri"/>
                    <a:sym typeface="Calibri"/>
                  </a:rPr>
                </a:br>
                <a:r>
                  <a:rPr lang="en" sz="1700" b="1">
                    <a:solidFill>
                      <a:srgbClr val="000090"/>
                    </a:solidFill>
                    <a:latin typeface="Calibri"/>
                    <a:ea typeface="Calibri"/>
                    <a:cs typeface="Calibri"/>
                    <a:sym typeface="Calibri"/>
                  </a:rPr>
                  <a:t>Manager</a:t>
                </a:r>
              </a:p>
            </p:txBody>
          </p:sp>
          <p:grpSp>
            <p:nvGrpSpPr>
              <p:cNvPr id="344" name="Shape 344"/>
              <p:cNvGrpSpPr/>
              <p:nvPr/>
            </p:nvGrpSpPr>
            <p:grpSpPr>
              <a:xfrm>
                <a:off x="3801525" y="5198499"/>
                <a:ext cx="522111" cy="272400"/>
                <a:chOff x="770458" y="6366905"/>
                <a:chExt cx="522111" cy="272400"/>
              </a:xfrm>
            </p:grpSpPr>
            <p:sp>
              <p:nvSpPr>
                <p:cNvPr id="345" name="Shape 345"/>
                <p:cNvSpPr/>
                <p:nvPr/>
              </p:nvSpPr>
              <p:spPr>
                <a:xfrm rot="-5400000">
                  <a:off x="1042069" y="6388805"/>
                  <a:ext cx="272400" cy="228600"/>
                </a:xfrm>
                <a:prstGeom prst="chevron">
                  <a:avLst>
                    <a:gd name="adj" fmla="val 50000"/>
                  </a:avLst>
                </a:prstGeom>
                <a:solidFill>
                  <a:srgbClr val="51FF1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46" name="Shape 346"/>
                <p:cNvSpPr/>
                <p:nvPr/>
              </p:nvSpPr>
              <p:spPr>
                <a:xfrm rot="-5400000">
                  <a:off x="748558" y="6388805"/>
                  <a:ext cx="272400" cy="228600"/>
                </a:xfrm>
                <a:prstGeom prst="chevron">
                  <a:avLst>
                    <a:gd name="adj" fmla="val 50000"/>
                  </a:avLst>
                </a:prstGeom>
                <a:solidFill>
                  <a:srgbClr val="43A6F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grpSp>
          <p:nvGrpSpPr>
            <p:cNvPr id="347" name="Shape 347"/>
            <p:cNvGrpSpPr/>
            <p:nvPr/>
          </p:nvGrpSpPr>
          <p:grpSpPr>
            <a:xfrm>
              <a:off x="7989129" y="2848676"/>
              <a:ext cx="1645800" cy="1555432"/>
              <a:chOff x="7840116" y="3915467"/>
              <a:chExt cx="1645800" cy="1555432"/>
            </a:xfrm>
          </p:grpSpPr>
          <p:sp>
            <p:nvSpPr>
              <p:cNvPr id="348" name="Shape 348"/>
              <p:cNvSpPr/>
              <p:nvPr/>
            </p:nvSpPr>
            <p:spPr>
              <a:xfrm>
                <a:off x="7840116" y="3915467"/>
                <a:ext cx="1645800" cy="1432200"/>
              </a:xfrm>
              <a:prstGeom prst="snip2DiagRect">
                <a:avLst>
                  <a:gd name="adj1" fmla="val 0"/>
                  <a:gd name="adj2" fmla="val 16667"/>
                </a:avLst>
              </a:prstGeom>
              <a:gradFill>
                <a:gsLst>
                  <a:gs pos="0">
                    <a:srgbClr val="C4BD97"/>
                  </a:gs>
                  <a:gs pos="100000">
                    <a:srgbClr val="FFFFFF"/>
                  </a:gs>
                </a:gsLst>
                <a:path path="circle">
                  <a:fillToRect t="100000" r="100000"/>
                </a:path>
                <a:tileRect l="-100000" b="-100000"/>
              </a:gradFill>
              <a:ln w="38100" cap="flat" cmpd="sng">
                <a:solidFill>
                  <a:srgbClr val="000090"/>
                </a:solidFill>
                <a:prstDash val="solid"/>
                <a:round/>
                <a:headEnd type="none" w="med" len="med"/>
                <a:tailEnd type="none" w="med" len="med"/>
              </a:ln>
            </p:spPr>
            <p:txBody>
              <a:bodyPr lIns="91425" tIns="45700" rIns="91425" bIns="45700" anchor="t" anchorCtr="1">
                <a:noAutofit/>
              </a:bodyPr>
              <a:lstStyle/>
              <a:p>
                <a:pPr marL="0" marR="0" lvl="0" indent="0" algn="l" rtl="0">
                  <a:spcBef>
                    <a:spcPts val="0"/>
                  </a:spcBef>
                  <a:spcAft>
                    <a:spcPts val="0"/>
                  </a:spcAft>
                  <a:buSzPct val="25000"/>
                  <a:buNone/>
                </a:pPr>
                <a:r>
                  <a:rPr lang="en" sz="1700" b="1" i="0" u="none" strike="noStrike" cap="none">
                    <a:solidFill>
                      <a:srgbClr val="000090"/>
                    </a:solidFill>
                    <a:latin typeface="Calibri"/>
                    <a:ea typeface="Calibri"/>
                    <a:cs typeface="Calibri"/>
                    <a:sym typeface="Calibri"/>
                  </a:rPr>
                  <a:t>Cardiac</a:t>
                </a:r>
                <a:br>
                  <a:rPr lang="en" sz="1700" b="1" i="0" u="none" strike="noStrike" cap="none">
                    <a:solidFill>
                      <a:srgbClr val="000090"/>
                    </a:solidFill>
                    <a:latin typeface="Calibri"/>
                    <a:ea typeface="Calibri"/>
                    <a:cs typeface="Calibri"/>
                    <a:sym typeface="Calibri"/>
                  </a:rPr>
                </a:br>
                <a:r>
                  <a:rPr lang="en" sz="1700" b="1" i="0" u="none" strike="noStrike" cap="none">
                    <a:solidFill>
                      <a:srgbClr val="000090"/>
                    </a:solidFill>
                    <a:latin typeface="Calibri"/>
                    <a:ea typeface="Calibri"/>
                    <a:cs typeface="Calibri"/>
                    <a:sym typeface="Calibri"/>
                  </a:rPr>
                  <a:t>Risk</a:t>
                </a:r>
              </a:p>
            </p:txBody>
          </p:sp>
          <p:grpSp>
            <p:nvGrpSpPr>
              <p:cNvPr id="349" name="Shape 349"/>
              <p:cNvGrpSpPr/>
              <p:nvPr/>
            </p:nvGrpSpPr>
            <p:grpSpPr>
              <a:xfrm>
                <a:off x="8085658" y="5198499"/>
                <a:ext cx="1109132" cy="272400"/>
                <a:chOff x="770458" y="6366905"/>
                <a:chExt cx="1109132" cy="272400"/>
              </a:xfrm>
            </p:grpSpPr>
            <p:sp>
              <p:nvSpPr>
                <p:cNvPr id="350" name="Shape 350"/>
                <p:cNvSpPr/>
                <p:nvPr/>
              </p:nvSpPr>
              <p:spPr>
                <a:xfrm rot="-5400000">
                  <a:off x="1629091" y="6388805"/>
                  <a:ext cx="272400" cy="228600"/>
                </a:xfrm>
                <a:prstGeom prst="chevron">
                  <a:avLst>
                    <a:gd name="adj" fmla="val 50000"/>
                  </a:avLst>
                </a:prstGeom>
                <a:solidFill>
                  <a:srgbClr val="FFF52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51" name="Shape 351"/>
                <p:cNvSpPr/>
                <p:nvPr/>
              </p:nvSpPr>
              <p:spPr>
                <a:xfrm rot="-5400000">
                  <a:off x="748558" y="6388805"/>
                  <a:ext cx="272400" cy="228600"/>
                </a:xfrm>
                <a:prstGeom prst="chevron">
                  <a:avLst>
                    <a:gd name="adj" fmla="val 50000"/>
                  </a:avLst>
                </a:prstGeom>
                <a:solidFill>
                  <a:srgbClr val="43A6F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grpSp>
          <p:nvGrpSpPr>
            <p:cNvPr id="352" name="Shape 352"/>
            <p:cNvGrpSpPr/>
            <p:nvPr/>
          </p:nvGrpSpPr>
          <p:grpSpPr>
            <a:xfrm>
              <a:off x="5753956" y="2355784"/>
              <a:ext cx="1645800" cy="1438723"/>
              <a:chOff x="5825077" y="4032175"/>
              <a:chExt cx="1645800" cy="1438723"/>
            </a:xfrm>
          </p:grpSpPr>
          <p:sp>
            <p:nvSpPr>
              <p:cNvPr id="353" name="Shape 353"/>
              <p:cNvSpPr/>
              <p:nvPr/>
            </p:nvSpPr>
            <p:spPr>
              <a:xfrm>
                <a:off x="5825077" y="4032175"/>
                <a:ext cx="1645800" cy="1315499"/>
              </a:xfrm>
              <a:prstGeom prst="snip2DiagRect">
                <a:avLst>
                  <a:gd name="adj1" fmla="val 0"/>
                  <a:gd name="adj2" fmla="val 16667"/>
                </a:avLst>
              </a:prstGeom>
              <a:gradFill>
                <a:gsLst>
                  <a:gs pos="0">
                    <a:srgbClr val="C4BD97"/>
                  </a:gs>
                  <a:gs pos="100000">
                    <a:srgbClr val="FFFFFF"/>
                  </a:gs>
                </a:gsLst>
                <a:path path="circle">
                  <a:fillToRect t="100000" r="100000"/>
                </a:path>
                <a:tileRect l="-100000" b="-100000"/>
              </a:gradFill>
              <a:ln w="38100" cap="flat" cmpd="sng">
                <a:solidFill>
                  <a:srgbClr val="000090"/>
                </a:solidFill>
                <a:prstDash val="solid"/>
                <a:round/>
                <a:headEnd type="none" w="med" len="med"/>
                <a:tailEnd type="none" w="med" len="med"/>
              </a:ln>
            </p:spPr>
            <p:txBody>
              <a:bodyPr lIns="91425" tIns="45700" rIns="91425" bIns="45700" anchor="t" anchorCtr="1">
                <a:noAutofit/>
              </a:bodyPr>
              <a:lstStyle/>
              <a:p>
                <a:pPr marL="0" marR="0" lvl="0" indent="0" algn="l" rtl="0">
                  <a:spcBef>
                    <a:spcPts val="0"/>
                  </a:spcBef>
                  <a:spcAft>
                    <a:spcPts val="0"/>
                  </a:spcAft>
                  <a:buSzPct val="25000"/>
                  <a:buNone/>
                </a:pPr>
                <a:r>
                  <a:rPr lang="en" sz="1700" b="1" i="0" u="none" strike="noStrike" cap="none">
                    <a:solidFill>
                      <a:srgbClr val="000090"/>
                    </a:solidFill>
                    <a:latin typeface="Calibri"/>
                    <a:ea typeface="Calibri"/>
                    <a:cs typeface="Calibri"/>
                    <a:sym typeface="Calibri"/>
                  </a:rPr>
                  <a:t>BP </a:t>
                </a:r>
                <a:br>
                  <a:rPr lang="en" sz="1700" b="1" i="0" u="none" strike="noStrike" cap="none">
                    <a:solidFill>
                      <a:srgbClr val="000090"/>
                    </a:solidFill>
                    <a:latin typeface="Calibri"/>
                    <a:ea typeface="Calibri"/>
                    <a:cs typeface="Calibri"/>
                    <a:sym typeface="Calibri"/>
                  </a:rPr>
                </a:br>
                <a:r>
                  <a:rPr lang="en" sz="1700" b="1" i="0" u="none" strike="noStrike" cap="none">
                    <a:solidFill>
                      <a:srgbClr val="000090"/>
                    </a:solidFill>
                    <a:latin typeface="Calibri"/>
                    <a:ea typeface="Calibri"/>
                    <a:cs typeface="Calibri"/>
                    <a:sym typeface="Calibri"/>
                  </a:rPr>
                  <a:t>Centiles</a:t>
                </a:r>
              </a:p>
            </p:txBody>
          </p:sp>
          <p:grpSp>
            <p:nvGrpSpPr>
              <p:cNvPr id="354" name="Shape 354"/>
              <p:cNvGrpSpPr/>
              <p:nvPr/>
            </p:nvGrpSpPr>
            <p:grpSpPr>
              <a:xfrm>
                <a:off x="5985925" y="5198499"/>
                <a:ext cx="1109132" cy="272400"/>
                <a:chOff x="770458" y="6366905"/>
                <a:chExt cx="1109132" cy="272400"/>
              </a:xfrm>
            </p:grpSpPr>
            <p:sp>
              <p:nvSpPr>
                <p:cNvPr id="355" name="Shape 355"/>
                <p:cNvSpPr/>
                <p:nvPr/>
              </p:nvSpPr>
              <p:spPr>
                <a:xfrm rot="-5400000">
                  <a:off x="1629091" y="6388805"/>
                  <a:ext cx="272400" cy="228600"/>
                </a:xfrm>
                <a:prstGeom prst="chevron">
                  <a:avLst>
                    <a:gd name="adj" fmla="val 50000"/>
                  </a:avLst>
                </a:prstGeom>
                <a:solidFill>
                  <a:srgbClr val="FFF52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56" name="Shape 356"/>
                <p:cNvSpPr/>
                <p:nvPr/>
              </p:nvSpPr>
              <p:spPr>
                <a:xfrm rot="-5400000">
                  <a:off x="1042069" y="6388805"/>
                  <a:ext cx="272400" cy="228600"/>
                </a:xfrm>
                <a:prstGeom prst="chevron">
                  <a:avLst>
                    <a:gd name="adj" fmla="val 50000"/>
                  </a:avLst>
                </a:prstGeom>
                <a:solidFill>
                  <a:srgbClr val="51FF1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57" name="Shape 357"/>
                <p:cNvSpPr/>
                <p:nvPr/>
              </p:nvSpPr>
              <p:spPr>
                <a:xfrm rot="-5400000">
                  <a:off x="1335580" y="6388805"/>
                  <a:ext cx="272400" cy="228600"/>
                </a:xfrm>
                <a:prstGeom prst="chevron">
                  <a:avLst>
                    <a:gd name="adj" fmla="val 50000"/>
                  </a:avLst>
                </a:prstGeom>
                <a:solidFill>
                  <a:srgbClr val="FF8E16"/>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58" name="Shape 358"/>
                <p:cNvSpPr/>
                <p:nvPr/>
              </p:nvSpPr>
              <p:spPr>
                <a:xfrm rot="-5400000">
                  <a:off x="748558" y="6388805"/>
                  <a:ext cx="272400" cy="228600"/>
                </a:xfrm>
                <a:prstGeom prst="chevron">
                  <a:avLst>
                    <a:gd name="adj" fmla="val 50000"/>
                  </a:avLst>
                </a:prstGeom>
                <a:solidFill>
                  <a:srgbClr val="43A6F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grpSp>
      <p:grpSp>
        <p:nvGrpSpPr>
          <p:cNvPr id="359" name="Shape 359"/>
          <p:cNvGrpSpPr/>
          <p:nvPr/>
        </p:nvGrpSpPr>
        <p:grpSpPr>
          <a:xfrm>
            <a:off x="5908650" y="3297013"/>
            <a:ext cx="2057411" cy="853485"/>
            <a:chOff x="9550400" y="6551731"/>
            <a:chExt cx="2926199" cy="1618596"/>
          </a:xfrm>
        </p:grpSpPr>
        <p:sp>
          <p:nvSpPr>
            <p:cNvPr id="360" name="Shape 360"/>
            <p:cNvSpPr/>
            <p:nvPr/>
          </p:nvSpPr>
          <p:spPr>
            <a:xfrm>
              <a:off x="9550400" y="6722527"/>
              <a:ext cx="2926199" cy="1447800"/>
            </a:xfrm>
            <a:prstGeom prst="roundRect">
              <a:avLst>
                <a:gd name="adj" fmla="val 16667"/>
              </a:avLst>
            </a:prstGeom>
            <a:gradFill>
              <a:gsLst>
                <a:gs pos="0">
                  <a:srgbClr val="B3B3B3"/>
                </a:gs>
                <a:gs pos="100000">
                  <a:srgbClr val="FFFFFF"/>
                </a:gs>
              </a:gsLst>
              <a:lin ang="0" scaled="0"/>
            </a:gradFill>
            <a:ln w="57150" cap="flat" cmpd="sng">
              <a:solidFill>
                <a:srgbClr val="000090"/>
              </a:solidFill>
              <a:prstDash val="solid"/>
              <a:round/>
              <a:headEnd type="none" w="med" len="med"/>
              <a:tailEnd type="none" w="med" len="med"/>
            </a:ln>
          </p:spPr>
          <p:txBody>
            <a:bodyPr lIns="91425" tIns="45700" rIns="91425" bIns="45700" anchor="b" anchorCtr="0">
              <a:noAutofit/>
            </a:bodyPr>
            <a:lstStyle/>
            <a:p>
              <a:pPr marL="0" marR="0" lvl="0" indent="0" algn="r" rtl="0">
                <a:spcBef>
                  <a:spcPts val="0"/>
                </a:spcBef>
                <a:spcAft>
                  <a:spcPts val="0"/>
                </a:spcAft>
                <a:buSzPct val="25000"/>
                <a:buNone/>
              </a:pPr>
              <a:r>
                <a:rPr lang="en" sz="1700" b="0" i="0" u="none" strike="noStrike" cap="none">
                  <a:solidFill>
                    <a:srgbClr val="000090"/>
                  </a:solidFill>
                  <a:latin typeface="Calibri"/>
                  <a:ea typeface="Calibri"/>
                  <a:cs typeface="Calibri"/>
                  <a:sym typeface="Calibri"/>
                </a:rPr>
                <a:t>SMART-Enabled</a:t>
              </a:r>
            </a:p>
            <a:p>
              <a:pPr marL="0" marR="0" lvl="0" indent="0" algn="r" rtl="0">
                <a:spcBef>
                  <a:spcPts val="0"/>
                </a:spcBef>
                <a:spcAft>
                  <a:spcPts val="0"/>
                </a:spcAft>
                <a:buSzPct val="25000"/>
                <a:buNone/>
              </a:pPr>
              <a:r>
                <a:rPr lang="en" sz="2200" b="1" i="0" u="none" strike="noStrike" cap="none">
                  <a:solidFill>
                    <a:srgbClr val="000090"/>
                  </a:solidFill>
                  <a:latin typeface="Calibri"/>
                  <a:ea typeface="Calibri"/>
                  <a:cs typeface="Calibri"/>
                  <a:sym typeface="Calibri"/>
                </a:rPr>
                <a:t>EMR</a:t>
              </a:r>
            </a:p>
          </p:txBody>
        </p:sp>
        <p:grpSp>
          <p:nvGrpSpPr>
            <p:cNvPr id="361" name="Shape 361"/>
            <p:cNvGrpSpPr/>
            <p:nvPr/>
          </p:nvGrpSpPr>
          <p:grpSpPr>
            <a:xfrm>
              <a:off x="9711258" y="6551731"/>
              <a:ext cx="1109132" cy="272400"/>
              <a:chOff x="9711258" y="6551731"/>
              <a:chExt cx="1109132" cy="272400"/>
            </a:xfrm>
          </p:grpSpPr>
          <p:sp>
            <p:nvSpPr>
              <p:cNvPr id="362" name="Shape 362"/>
              <p:cNvSpPr/>
              <p:nvPr/>
            </p:nvSpPr>
            <p:spPr>
              <a:xfrm rot="-5400000">
                <a:off x="10569891" y="6573631"/>
                <a:ext cx="272400" cy="228600"/>
              </a:xfrm>
              <a:prstGeom prst="homePlate">
                <a:avLst>
                  <a:gd name="adj" fmla="val 50000"/>
                </a:avLst>
              </a:prstGeom>
              <a:solidFill>
                <a:srgbClr val="FFF52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63" name="Shape 363"/>
              <p:cNvSpPr/>
              <p:nvPr/>
            </p:nvSpPr>
            <p:spPr>
              <a:xfrm rot="-5400000">
                <a:off x="9982869" y="6573631"/>
                <a:ext cx="272400" cy="228600"/>
              </a:xfrm>
              <a:prstGeom prst="homePlate">
                <a:avLst>
                  <a:gd name="adj" fmla="val 50000"/>
                </a:avLst>
              </a:prstGeom>
              <a:solidFill>
                <a:srgbClr val="51FF1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64" name="Shape 364"/>
              <p:cNvSpPr/>
              <p:nvPr/>
            </p:nvSpPr>
            <p:spPr>
              <a:xfrm rot="-5400000">
                <a:off x="10276380" y="6573631"/>
                <a:ext cx="272400" cy="228600"/>
              </a:xfrm>
              <a:prstGeom prst="homePlate">
                <a:avLst>
                  <a:gd name="adj" fmla="val 50000"/>
                </a:avLst>
              </a:prstGeom>
              <a:solidFill>
                <a:srgbClr val="FF8E16"/>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65" name="Shape 365"/>
              <p:cNvSpPr/>
              <p:nvPr/>
            </p:nvSpPr>
            <p:spPr>
              <a:xfrm rot="-5400000">
                <a:off x="9689358" y="6573631"/>
                <a:ext cx="272400" cy="228600"/>
              </a:xfrm>
              <a:prstGeom prst="homePlate">
                <a:avLst>
                  <a:gd name="adj" fmla="val 50000"/>
                </a:avLst>
              </a:prstGeom>
              <a:solidFill>
                <a:srgbClr val="43A6F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nvGrpSpPr>
            <p:cNvPr id="366" name="Shape 366"/>
            <p:cNvGrpSpPr/>
            <p:nvPr/>
          </p:nvGrpSpPr>
          <p:grpSpPr>
            <a:xfrm>
              <a:off x="10892358" y="6551731"/>
              <a:ext cx="1109132" cy="272400"/>
              <a:chOff x="9711258" y="6551731"/>
              <a:chExt cx="1109132" cy="272400"/>
            </a:xfrm>
          </p:grpSpPr>
          <p:sp>
            <p:nvSpPr>
              <p:cNvPr id="367" name="Shape 367"/>
              <p:cNvSpPr/>
              <p:nvPr/>
            </p:nvSpPr>
            <p:spPr>
              <a:xfrm rot="-5400000">
                <a:off x="10569891" y="6573631"/>
                <a:ext cx="272400" cy="228600"/>
              </a:xfrm>
              <a:prstGeom prst="homePlate">
                <a:avLst>
                  <a:gd name="adj" fmla="val 50000"/>
                </a:avLst>
              </a:prstGeom>
              <a:solidFill>
                <a:schemeClr val="lt2"/>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68" name="Shape 368"/>
              <p:cNvSpPr/>
              <p:nvPr/>
            </p:nvSpPr>
            <p:spPr>
              <a:xfrm rot="-5400000">
                <a:off x="9982869" y="6573631"/>
                <a:ext cx="272400" cy="228600"/>
              </a:xfrm>
              <a:prstGeom prst="homePlate">
                <a:avLst>
                  <a:gd name="adj" fmla="val 50000"/>
                </a:avLst>
              </a:prstGeom>
              <a:solidFill>
                <a:schemeClr val="lt2"/>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69" name="Shape 369"/>
              <p:cNvSpPr/>
              <p:nvPr/>
            </p:nvSpPr>
            <p:spPr>
              <a:xfrm rot="-5400000">
                <a:off x="10276380" y="6573631"/>
                <a:ext cx="272400" cy="228600"/>
              </a:xfrm>
              <a:prstGeom prst="homePlate">
                <a:avLst>
                  <a:gd name="adj" fmla="val 50000"/>
                </a:avLst>
              </a:prstGeom>
              <a:solidFill>
                <a:schemeClr val="lt2"/>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70" name="Shape 370"/>
              <p:cNvSpPr/>
              <p:nvPr/>
            </p:nvSpPr>
            <p:spPr>
              <a:xfrm rot="-5400000">
                <a:off x="9689358" y="6573631"/>
                <a:ext cx="272400" cy="228600"/>
              </a:xfrm>
              <a:prstGeom prst="homePlate">
                <a:avLst>
                  <a:gd name="adj" fmla="val 50000"/>
                </a:avLst>
              </a:prstGeom>
              <a:solidFill>
                <a:schemeClr val="lt2"/>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grpSp>
        <p:nvGrpSpPr>
          <p:cNvPr id="371" name="Shape 371"/>
          <p:cNvGrpSpPr/>
          <p:nvPr/>
        </p:nvGrpSpPr>
        <p:grpSpPr>
          <a:xfrm>
            <a:off x="0" y="0"/>
            <a:ext cx="9144000" cy="362699"/>
            <a:chOff x="0" y="0"/>
            <a:chExt cx="9144000" cy="362699"/>
          </a:xfrm>
        </p:grpSpPr>
        <p:sp>
          <p:nvSpPr>
            <p:cNvPr id="372" name="Shape 372"/>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373" name="Shape 373"/>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Shape 378"/>
          <p:cNvSpPr txBox="1"/>
          <p:nvPr/>
        </p:nvSpPr>
        <p:spPr>
          <a:xfrm>
            <a:off x="635991" y="342900"/>
            <a:ext cx="7840199" cy="582899"/>
          </a:xfrm>
          <a:prstGeom prst="rect">
            <a:avLst/>
          </a:prstGeom>
          <a:noFill/>
          <a:ln>
            <a:noFill/>
          </a:ln>
        </p:spPr>
        <p:txBody>
          <a:bodyPr lIns="35700" tIns="35700" rIns="35700" bIns="35700" anchor="t" anchorCtr="0">
            <a:noAutofit/>
          </a:bodyPr>
          <a:lstStyle/>
          <a:p>
            <a:pPr marL="0" marR="0" lvl="0" indent="0" algn="l" rtl="0">
              <a:spcBef>
                <a:spcPts val="0"/>
              </a:spcBef>
              <a:spcAft>
                <a:spcPts val="0"/>
              </a:spcAft>
              <a:buSzPct val="25000"/>
              <a:buNone/>
            </a:pPr>
            <a:r>
              <a:rPr lang="en" sz="4800" b="1">
                <a:solidFill>
                  <a:schemeClr val="dk1"/>
                </a:solidFill>
              </a:rPr>
              <a:t>Substitutability = re-use</a:t>
            </a:r>
          </a:p>
        </p:txBody>
      </p:sp>
      <p:sp>
        <p:nvSpPr>
          <p:cNvPr id="379" name="Shape 379"/>
          <p:cNvSpPr txBox="1">
            <a:spLocks noGrp="1"/>
          </p:cNvSpPr>
          <p:nvPr>
            <p:ph type="sldNum" idx="12"/>
          </p:nvPr>
        </p:nvSpPr>
        <p:spPr>
          <a:xfrm>
            <a:off x="7010400" y="4862512"/>
            <a:ext cx="2133599" cy="2739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r>
              <a:rPr lang="en"/>
              <a:t> </a:t>
            </a:r>
          </a:p>
        </p:txBody>
      </p:sp>
      <p:grpSp>
        <p:nvGrpSpPr>
          <p:cNvPr id="380" name="Shape 380"/>
          <p:cNvGrpSpPr/>
          <p:nvPr/>
        </p:nvGrpSpPr>
        <p:grpSpPr>
          <a:xfrm>
            <a:off x="5584800" y="1540825"/>
            <a:ext cx="1157162" cy="820179"/>
            <a:chOff x="7840116" y="3915467"/>
            <a:chExt cx="1645800" cy="1555432"/>
          </a:xfrm>
        </p:grpSpPr>
        <p:sp>
          <p:nvSpPr>
            <p:cNvPr id="381" name="Shape 381"/>
            <p:cNvSpPr/>
            <p:nvPr/>
          </p:nvSpPr>
          <p:spPr>
            <a:xfrm>
              <a:off x="7840116" y="3915467"/>
              <a:ext cx="1645800" cy="1432200"/>
            </a:xfrm>
            <a:prstGeom prst="snip2DiagRect">
              <a:avLst>
                <a:gd name="adj1" fmla="val 0"/>
                <a:gd name="adj2" fmla="val 16667"/>
              </a:avLst>
            </a:prstGeom>
            <a:gradFill>
              <a:gsLst>
                <a:gs pos="0">
                  <a:srgbClr val="C4BD97"/>
                </a:gs>
                <a:gs pos="100000">
                  <a:srgbClr val="FFFFFF"/>
                </a:gs>
              </a:gsLst>
              <a:path path="circle">
                <a:fillToRect t="100000" r="100000"/>
              </a:path>
              <a:tileRect l="-100000" b="-100000"/>
            </a:gradFill>
            <a:ln w="38100" cap="flat" cmpd="sng">
              <a:solidFill>
                <a:srgbClr val="000090"/>
              </a:solidFill>
              <a:prstDash val="solid"/>
              <a:round/>
              <a:headEnd type="none" w="med" len="med"/>
              <a:tailEnd type="none" w="med" len="med"/>
            </a:ln>
          </p:spPr>
          <p:txBody>
            <a:bodyPr lIns="91425" tIns="45700" rIns="91425" bIns="45700" anchor="t" anchorCtr="1">
              <a:noAutofit/>
            </a:bodyPr>
            <a:lstStyle/>
            <a:p>
              <a:pPr marL="0" marR="0" lvl="0" indent="0" algn="l" rtl="0">
                <a:spcBef>
                  <a:spcPts val="0"/>
                </a:spcBef>
                <a:spcAft>
                  <a:spcPts val="0"/>
                </a:spcAft>
                <a:buSzPct val="25000"/>
                <a:buNone/>
              </a:pPr>
              <a:r>
                <a:rPr lang="en" sz="1700" b="1" i="0" u="none" strike="noStrike" cap="none">
                  <a:solidFill>
                    <a:srgbClr val="000090"/>
                  </a:solidFill>
                  <a:latin typeface="Calibri"/>
                  <a:ea typeface="Calibri"/>
                  <a:cs typeface="Calibri"/>
                  <a:sym typeface="Calibri"/>
                </a:rPr>
                <a:t>Cardiac</a:t>
              </a:r>
              <a:br>
                <a:rPr lang="en" sz="1700" b="1" i="0" u="none" strike="noStrike" cap="none">
                  <a:solidFill>
                    <a:srgbClr val="000090"/>
                  </a:solidFill>
                  <a:latin typeface="Calibri"/>
                  <a:ea typeface="Calibri"/>
                  <a:cs typeface="Calibri"/>
                  <a:sym typeface="Calibri"/>
                </a:rPr>
              </a:br>
              <a:r>
                <a:rPr lang="en" sz="1700" b="1" i="0" u="none" strike="noStrike" cap="none">
                  <a:solidFill>
                    <a:srgbClr val="000090"/>
                  </a:solidFill>
                  <a:latin typeface="Calibri"/>
                  <a:ea typeface="Calibri"/>
                  <a:cs typeface="Calibri"/>
                  <a:sym typeface="Calibri"/>
                </a:rPr>
                <a:t>Risk</a:t>
              </a:r>
            </a:p>
          </p:txBody>
        </p:sp>
        <p:grpSp>
          <p:nvGrpSpPr>
            <p:cNvPr id="382" name="Shape 382"/>
            <p:cNvGrpSpPr/>
            <p:nvPr/>
          </p:nvGrpSpPr>
          <p:grpSpPr>
            <a:xfrm>
              <a:off x="8085658" y="5198499"/>
              <a:ext cx="1109132" cy="272400"/>
              <a:chOff x="770458" y="6366905"/>
              <a:chExt cx="1109132" cy="272400"/>
            </a:xfrm>
          </p:grpSpPr>
          <p:sp>
            <p:nvSpPr>
              <p:cNvPr id="383" name="Shape 383"/>
              <p:cNvSpPr/>
              <p:nvPr/>
            </p:nvSpPr>
            <p:spPr>
              <a:xfrm rot="-5400000">
                <a:off x="1629091" y="6388805"/>
                <a:ext cx="272400" cy="228600"/>
              </a:xfrm>
              <a:prstGeom prst="chevron">
                <a:avLst>
                  <a:gd name="adj" fmla="val 50000"/>
                </a:avLst>
              </a:prstGeom>
              <a:solidFill>
                <a:srgbClr val="FFF52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84" name="Shape 384"/>
              <p:cNvSpPr/>
              <p:nvPr/>
            </p:nvSpPr>
            <p:spPr>
              <a:xfrm rot="-5400000">
                <a:off x="748558" y="6388805"/>
                <a:ext cx="272400" cy="228600"/>
              </a:xfrm>
              <a:prstGeom prst="chevron">
                <a:avLst>
                  <a:gd name="adj" fmla="val 50000"/>
                </a:avLst>
              </a:prstGeom>
              <a:solidFill>
                <a:srgbClr val="43A6F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grpSp>
        <p:nvGrpSpPr>
          <p:cNvPr id="385" name="Shape 385"/>
          <p:cNvGrpSpPr/>
          <p:nvPr/>
        </p:nvGrpSpPr>
        <p:grpSpPr>
          <a:xfrm>
            <a:off x="1229650" y="3144613"/>
            <a:ext cx="6736411" cy="1364726"/>
            <a:chOff x="1794918" y="6279644"/>
            <a:chExt cx="9581014" cy="2588140"/>
          </a:xfrm>
        </p:grpSpPr>
        <p:grpSp>
          <p:nvGrpSpPr>
            <p:cNvPr id="386" name="Shape 386"/>
            <p:cNvGrpSpPr/>
            <p:nvPr/>
          </p:nvGrpSpPr>
          <p:grpSpPr>
            <a:xfrm>
              <a:off x="1794918" y="6279644"/>
              <a:ext cx="2926199" cy="1557125"/>
              <a:chOff x="609585" y="6262711"/>
              <a:chExt cx="2926199" cy="1557125"/>
            </a:xfrm>
          </p:grpSpPr>
          <p:sp>
            <p:nvSpPr>
              <p:cNvPr id="387" name="Shape 387"/>
              <p:cNvSpPr/>
              <p:nvPr/>
            </p:nvSpPr>
            <p:spPr>
              <a:xfrm>
                <a:off x="609585" y="6504337"/>
                <a:ext cx="2926199" cy="1315499"/>
              </a:xfrm>
              <a:prstGeom prst="roundRect">
                <a:avLst>
                  <a:gd name="adj" fmla="val 16667"/>
                </a:avLst>
              </a:prstGeom>
              <a:gradFill>
                <a:gsLst>
                  <a:gs pos="0">
                    <a:srgbClr val="B3B3B3"/>
                  </a:gs>
                  <a:gs pos="100000">
                    <a:srgbClr val="FFFFFF"/>
                  </a:gs>
                </a:gsLst>
                <a:lin ang="0" scaled="0"/>
              </a:gradFill>
              <a:ln w="57150" cap="flat" cmpd="sng">
                <a:solidFill>
                  <a:srgbClr val="000090"/>
                </a:solidFill>
                <a:prstDash val="solid"/>
                <a:round/>
                <a:headEnd type="none" w="med" len="med"/>
                <a:tailEnd type="none" w="med" len="med"/>
              </a:ln>
            </p:spPr>
            <p:txBody>
              <a:bodyPr lIns="91425" tIns="45700" rIns="91425" bIns="45700" anchor="b" anchorCtr="0">
                <a:noAutofit/>
              </a:bodyPr>
              <a:lstStyle/>
              <a:p>
                <a:pPr marL="0" marR="0" lvl="0" indent="0" algn="r" rtl="0">
                  <a:spcBef>
                    <a:spcPts val="0"/>
                  </a:spcBef>
                  <a:spcAft>
                    <a:spcPts val="0"/>
                  </a:spcAft>
                  <a:buSzPct val="25000"/>
                  <a:buNone/>
                </a:pPr>
                <a:r>
                  <a:rPr lang="en" sz="1700" b="0" i="0" u="none" strike="noStrike" cap="none">
                    <a:solidFill>
                      <a:srgbClr val="000090"/>
                    </a:solidFill>
                    <a:latin typeface="Calibri"/>
                    <a:ea typeface="Calibri"/>
                    <a:cs typeface="Calibri"/>
                    <a:sym typeface="Calibri"/>
                  </a:rPr>
                  <a:t>SMART-Enabled</a:t>
                </a:r>
              </a:p>
              <a:p>
                <a:pPr marL="0" marR="0" lvl="0" indent="0" algn="r" rtl="0">
                  <a:spcBef>
                    <a:spcPts val="0"/>
                  </a:spcBef>
                  <a:spcAft>
                    <a:spcPts val="0"/>
                  </a:spcAft>
                  <a:buSzPct val="25000"/>
                  <a:buNone/>
                </a:pPr>
                <a:r>
                  <a:rPr lang="en" sz="2200" b="1" i="0" u="none" strike="noStrike" cap="none">
                    <a:solidFill>
                      <a:srgbClr val="000090"/>
                    </a:solidFill>
                    <a:latin typeface="Calibri"/>
                    <a:ea typeface="Calibri"/>
                    <a:cs typeface="Calibri"/>
                    <a:sym typeface="Calibri"/>
                  </a:rPr>
                  <a:t>PCHR</a:t>
                </a:r>
              </a:p>
            </p:txBody>
          </p:sp>
          <p:grpSp>
            <p:nvGrpSpPr>
              <p:cNvPr id="388" name="Shape 388"/>
              <p:cNvGrpSpPr/>
              <p:nvPr/>
            </p:nvGrpSpPr>
            <p:grpSpPr>
              <a:xfrm>
                <a:off x="770458" y="6262711"/>
                <a:ext cx="815621" cy="272400"/>
                <a:chOff x="770458" y="6262711"/>
                <a:chExt cx="815621" cy="272400"/>
              </a:xfrm>
            </p:grpSpPr>
            <p:sp>
              <p:nvSpPr>
                <p:cNvPr id="389" name="Shape 389"/>
                <p:cNvSpPr/>
                <p:nvPr/>
              </p:nvSpPr>
              <p:spPr>
                <a:xfrm rot="-5400000">
                  <a:off x="1042069" y="6284611"/>
                  <a:ext cx="272400" cy="228600"/>
                </a:xfrm>
                <a:prstGeom prst="homePlate">
                  <a:avLst>
                    <a:gd name="adj" fmla="val 50000"/>
                  </a:avLst>
                </a:prstGeom>
                <a:solidFill>
                  <a:srgbClr val="51FF1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90" name="Shape 390"/>
                <p:cNvSpPr/>
                <p:nvPr/>
              </p:nvSpPr>
              <p:spPr>
                <a:xfrm rot="-5400000">
                  <a:off x="1335580" y="6284611"/>
                  <a:ext cx="272400" cy="228600"/>
                </a:xfrm>
                <a:prstGeom prst="homePlate">
                  <a:avLst>
                    <a:gd name="adj" fmla="val 50000"/>
                  </a:avLst>
                </a:prstGeom>
                <a:solidFill>
                  <a:srgbClr val="FF8E16"/>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91" name="Shape 391"/>
                <p:cNvSpPr/>
                <p:nvPr/>
              </p:nvSpPr>
              <p:spPr>
                <a:xfrm rot="-5400000">
                  <a:off x="748558" y="6284611"/>
                  <a:ext cx="272400" cy="228600"/>
                </a:xfrm>
                <a:prstGeom prst="homePlate">
                  <a:avLst>
                    <a:gd name="adj" fmla="val 50000"/>
                  </a:avLst>
                </a:prstGeom>
                <a:solidFill>
                  <a:srgbClr val="43A6F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grpSp>
          <p:nvGrpSpPr>
            <p:cNvPr id="392" name="Shape 392"/>
            <p:cNvGrpSpPr/>
            <p:nvPr/>
          </p:nvGrpSpPr>
          <p:grpSpPr>
            <a:xfrm>
              <a:off x="8449733" y="6568664"/>
              <a:ext cx="2926199" cy="1618596"/>
              <a:chOff x="9550400" y="6551731"/>
              <a:chExt cx="2926199" cy="1618596"/>
            </a:xfrm>
          </p:grpSpPr>
          <p:sp>
            <p:nvSpPr>
              <p:cNvPr id="393" name="Shape 393"/>
              <p:cNvSpPr/>
              <p:nvPr/>
            </p:nvSpPr>
            <p:spPr>
              <a:xfrm>
                <a:off x="9550400" y="6722527"/>
                <a:ext cx="2926199" cy="1447800"/>
              </a:xfrm>
              <a:prstGeom prst="roundRect">
                <a:avLst>
                  <a:gd name="adj" fmla="val 16667"/>
                </a:avLst>
              </a:prstGeom>
              <a:gradFill>
                <a:gsLst>
                  <a:gs pos="0">
                    <a:srgbClr val="B3B3B3"/>
                  </a:gs>
                  <a:gs pos="100000">
                    <a:srgbClr val="FFFFFF"/>
                  </a:gs>
                </a:gsLst>
                <a:lin ang="0" scaled="0"/>
              </a:gradFill>
              <a:ln w="57150" cap="flat" cmpd="sng">
                <a:solidFill>
                  <a:srgbClr val="000090"/>
                </a:solidFill>
                <a:prstDash val="solid"/>
                <a:round/>
                <a:headEnd type="none" w="med" len="med"/>
                <a:tailEnd type="none" w="med" len="med"/>
              </a:ln>
            </p:spPr>
            <p:txBody>
              <a:bodyPr lIns="91425" tIns="45700" rIns="91425" bIns="45700" anchor="b" anchorCtr="0">
                <a:noAutofit/>
              </a:bodyPr>
              <a:lstStyle/>
              <a:p>
                <a:pPr marL="0" marR="0" lvl="0" indent="0" algn="r" rtl="0">
                  <a:spcBef>
                    <a:spcPts val="0"/>
                  </a:spcBef>
                  <a:spcAft>
                    <a:spcPts val="0"/>
                  </a:spcAft>
                  <a:buSzPct val="25000"/>
                  <a:buNone/>
                </a:pPr>
                <a:r>
                  <a:rPr lang="en" sz="1700" b="0" i="0" u="none" strike="noStrike" cap="none">
                    <a:solidFill>
                      <a:srgbClr val="000090"/>
                    </a:solidFill>
                    <a:latin typeface="Calibri"/>
                    <a:ea typeface="Calibri"/>
                    <a:cs typeface="Calibri"/>
                    <a:sym typeface="Calibri"/>
                  </a:rPr>
                  <a:t>SMART-Enabled</a:t>
                </a:r>
              </a:p>
              <a:p>
                <a:pPr marL="0" marR="0" lvl="0" indent="0" algn="r" rtl="0">
                  <a:spcBef>
                    <a:spcPts val="0"/>
                  </a:spcBef>
                  <a:spcAft>
                    <a:spcPts val="0"/>
                  </a:spcAft>
                  <a:buSzPct val="25000"/>
                  <a:buNone/>
                </a:pPr>
                <a:r>
                  <a:rPr lang="en" sz="2200" b="1" i="0" u="none" strike="noStrike" cap="none">
                    <a:solidFill>
                      <a:srgbClr val="000090"/>
                    </a:solidFill>
                    <a:latin typeface="Calibri"/>
                    <a:ea typeface="Calibri"/>
                    <a:cs typeface="Calibri"/>
                    <a:sym typeface="Calibri"/>
                  </a:rPr>
                  <a:t>EMR</a:t>
                </a:r>
              </a:p>
            </p:txBody>
          </p:sp>
          <p:grpSp>
            <p:nvGrpSpPr>
              <p:cNvPr id="394" name="Shape 394"/>
              <p:cNvGrpSpPr/>
              <p:nvPr/>
            </p:nvGrpSpPr>
            <p:grpSpPr>
              <a:xfrm>
                <a:off x="9711258" y="6551731"/>
                <a:ext cx="1109132" cy="272400"/>
                <a:chOff x="9711258" y="6551731"/>
                <a:chExt cx="1109132" cy="272400"/>
              </a:xfrm>
            </p:grpSpPr>
            <p:sp>
              <p:nvSpPr>
                <p:cNvPr id="395" name="Shape 395"/>
                <p:cNvSpPr/>
                <p:nvPr/>
              </p:nvSpPr>
              <p:spPr>
                <a:xfrm rot="-5400000">
                  <a:off x="10569891" y="6573631"/>
                  <a:ext cx="272400" cy="228600"/>
                </a:xfrm>
                <a:prstGeom prst="homePlate">
                  <a:avLst>
                    <a:gd name="adj" fmla="val 50000"/>
                  </a:avLst>
                </a:prstGeom>
                <a:solidFill>
                  <a:srgbClr val="FFF52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96" name="Shape 396"/>
                <p:cNvSpPr/>
                <p:nvPr/>
              </p:nvSpPr>
              <p:spPr>
                <a:xfrm rot="-5400000">
                  <a:off x="9982869" y="6573631"/>
                  <a:ext cx="272400" cy="228600"/>
                </a:xfrm>
                <a:prstGeom prst="homePlate">
                  <a:avLst>
                    <a:gd name="adj" fmla="val 50000"/>
                  </a:avLst>
                </a:prstGeom>
                <a:solidFill>
                  <a:srgbClr val="51FF1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97" name="Shape 397"/>
                <p:cNvSpPr/>
                <p:nvPr/>
              </p:nvSpPr>
              <p:spPr>
                <a:xfrm rot="-5400000">
                  <a:off x="10276380" y="6573631"/>
                  <a:ext cx="272400" cy="228600"/>
                </a:xfrm>
                <a:prstGeom prst="homePlate">
                  <a:avLst>
                    <a:gd name="adj" fmla="val 50000"/>
                  </a:avLst>
                </a:prstGeom>
                <a:solidFill>
                  <a:srgbClr val="FF8E16"/>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398" name="Shape 398"/>
                <p:cNvSpPr/>
                <p:nvPr/>
              </p:nvSpPr>
              <p:spPr>
                <a:xfrm rot="-5400000">
                  <a:off x="9689358" y="6573631"/>
                  <a:ext cx="272400" cy="228600"/>
                </a:xfrm>
                <a:prstGeom prst="homePlate">
                  <a:avLst>
                    <a:gd name="adj" fmla="val 50000"/>
                  </a:avLst>
                </a:prstGeom>
                <a:solidFill>
                  <a:srgbClr val="43A6F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nvGrpSpPr>
              <p:cNvPr id="399" name="Shape 399"/>
              <p:cNvGrpSpPr/>
              <p:nvPr/>
            </p:nvGrpSpPr>
            <p:grpSpPr>
              <a:xfrm>
                <a:off x="10892358" y="6551731"/>
                <a:ext cx="1109132" cy="272400"/>
                <a:chOff x="9711258" y="6551731"/>
                <a:chExt cx="1109132" cy="272400"/>
              </a:xfrm>
            </p:grpSpPr>
            <p:sp>
              <p:nvSpPr>
                <p:cNvPr id="400" name="Shape 400"/>
                <p:cNvSpPr/>
                <p:nvPr/>
              </p:nvSpPr>
              <p:spPr>
                <a:xfrm rot="-5400000">
                  <a:off x="10569891" y="6573631"/>
                  <a:ext cx="272400" cy="228600"/>
                </a:xfrm>
                <a:prstGeom prst="homePlate">
                  <a:avLst>
                    <a:gd name="adj" fmla="val 50000"/>
                  </a:avLst>
                </a:prstGeom>
                <a:solidFill>
                  <a:schemeClr val="lt2"/>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401" name="Shape 401"/>
                <p:cNvSpPr/>
                <p:nvPr/>
              </p:nvSpPr>
              <p:spPr>
                <a:xfrm rot="-5400000">
                  <a:off x="9982869" y="6573631"/>
                  <a:ext cx="272400" cy="228600"/>
                </a:xfrm>
                <a:prstGeom prst="homePlate">
                  <a:avLst>
                    <a:gd name="adj" fmla="val 50000"/>
                  </a:avLst>
                </a:prstGeom>
                <a:solidFill>
                  <a:schemeClr val="lt2"/>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402" name="Shape 402"/>
                <p:cNvSpPr/>
                <p:nvPr/>
              </p:nvSpPr>
              <p:spPr>
                <a:xfrm rot="-5400000">
                  <a:off x="10276380" y="6573631"/>
                  <a:ext cx="272400" cy="228600"/>
                </a:xfrm>
                <a:prstGeom prst="homePlate">
                  <a:avLst>
                    <a:gd name="adj" fmla="val 50000"/>
                  </a:avLst>
                </a:prstGeom>
                <a:solidFill>
                  <a:schemeClr val="lt2"/>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403" name="Shape 403"/>
                <p:cNvSpPr/>
                <p:nvPr/>
              </p:nvSpPr>
              <p:spPr>
                <a:xfrm rot="-5400000">
                  <a:off x="9689358" y="6573631"/>
                  <a:ext cx="272400" cy="228600"/>
                </a:xfrm>
                <a:prstGeom prst="homePlate">
                  <a:avLst>
                    <a:gd name="adj" fmla="val 50000"/>
                  </a:avLst>
                </a:prstGeom>
                <a:solidFill>
                  <a:schemeClr val="lt2"/>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grpSp>
          <p:nvGrpSpPr>
            <p:cNvPr id="404" name="Shape 404"/>
            <p:cNvGrpSpPr/>
            <p:nvPr/>
          </p:nvGrpSpPr>
          <p:grpSpPr>
            <a:xfrm>
              <a:off x="5122325" y="7381463"/>
              <a:ext cx="2926199" cy="1486321"/>
              <a:chOff x="609592" y="6551731"/>
              <a:chExt cx="2926199" cy="1486321"/>
            </a:xfrm>
          </p:grpSpPr>
          <p:sp>
            <p:nvSpPr>
              <p:cNvPr id="405" name="Shape 405"/>
              <p:cNvSpPr/>
              <p:nvPr/>
            </p:nvSpPr>
            <p:spPr>
              <a:xfrm>
                <a:off x="609592" y="6722553"/>
                <a:ext cx="2926199" cy="1315499"/>
              </a:xfrm>
              <a:prstGeom prst="roundRect">
                <a:avLst>
                  <a:gd name="adj" fmla="val 16667"/>
                </a:avLst>
              </a:prstGeom>
              <a:gradFill>
                <a:gsLst>
                  <a:gs pos="0">
                    <a:srgbClr val="B3B3B3"/>
                  </a:gs>
                  <a:gs pos="100000">
                    <a:srgbClr val="FFFFFF"/>
                  </a:gs>
                </a:gsLst>
                <a:lin ang="0" scaled="0"/>
              </a:gradFill>
              <a:ln w="57150" cap="flat" cmpd="sng">
                <a:solidFill>
                  <a:srgbClr val="000090"/>
                </a:solidFill>
                <a:prstDash val="solid"/>
                <a:round/>
                <a:headEnd type="none" w="med" len="med"/>
                <a:tailEnd type="none" w="med" len="med"/>
              </a:ln>
            </p:spPr>
            <p:txBody>
              <a:bodyPr lIns="91425" tIns="45700" rIns="91425" bIns="45700" anchor="b" anchorCtr="0">
                <a:noAutofit/>
              </a:bodyPr>
              <a:lstStyle/>
              <a:p>
                <a:pPr marL="0" marR="0" lvl="0" indent="0" algn="r" rtl="0">
                  <a:spcBef>
                    <a:spcPts val="0"/>
                  </a:spcBef>
                  <a:spcAft>
                    <a:spcPts val="0"/>
                  </a:spcAft>
                  <a:buSzPct val="25000"/>
                  <a:buNone/>
                </a:pPr>
                <a:r>
                  <a:rPr lang="en" sz="1700" b="0" i="0" u="none" strike="noStrike" cap="none">
                    <a:solidFill>
                      <a:srgbClr val="000090"/>
                    </a:solidFill>
                    <a:latin typeface="Calibri"/>
                    <a:ea typeface="Calibri"/>
                    <a:cs typeface="Calibri"/>
                    <a:sym typeface="Calibri"/>
                  </a:rPr>
                  <a:t>SMART-Enabled</a:t>
                </a:r>
              </a:p>
              <a:p>
                <a:pPr marL="0" marR="0" lvl="0" indent="0" algn="r" rtl="0">
                  <a:spcBef>
                    <a:spcPts val="0"/>
                  </a:spcBef>
                  <a:spcAft>
                    <a:spcPts val="0"/>
                  </a:spcAft>
                  <a:buSzPct val="25000"/>
                  <a:buNone/>
                </a:pPr>
                <a:r>
                  <a:rPr lang="en" sz="2200" b="1" i="0" u="none" strike="noStrike" cap="none">
                    <a:solidFill>
                      <a:srgbClr val="000090"/>
                    </a:solidFill>
                    <a:latin typeface="Calibri"/>
                    <a:ea typeface="Calibri"/>
                    <a:cs typeface="Calibri"/>
                    <a:sym typeface="Calibri"/>
                  </a:rPr>
                  <a:t>HIE</a:t>
                </a:r>
              </a:p>
            </p:txBody>
          </p:sp>
          <p:grpSp>
            <p:nvGrpSpPr>
              <p:cNvPr id="406" name="Shape 406"/>
              <p:cNvGrpSpPr/>
              <p:nvPr/>
            </p:nvGrpSpPr>
            <p:grpSpPr>
              <a:xfrm>
                <a:off x="770458" y="6551731"/>
                <a:ext cx="1109132" cy="272400"/>
                <a:chOff x="770458" y="6551731"/>
                <a:chExt cx="1109132" cy="272400"/>
              </a:xfrm>
            </p:grpSpPr>
            <p:sp>
              <p:nvSpPr>
                <p:cNvPr id="407" name="Shape 407"/>
                <p:cNvSpPr/>
                <p:nvPr/>
              </p:nvSpPr>
              <p:spPr>
                <a:xfrm rot="-5400000">
                  <a:off x="1629091" y="6573631"/>
                  <a:ext cx="272400" cy="228600"/>
                </a:xfrm>
                <a:prstGeom prst="homePlate">
                  <a:avLst>
                    <a:gd name="adj" fmla="val 50000"/>
                  </a:avLst>
                </a:prstGeom>
                <a:solidFill>
                  <a:srgbClr val="FFF52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408" name="Shape 408"/>
                <p:cNvSpPr/>
                <p:nvPr/>
              </p:nvSpPr>
              <p:spPr>
                <a:xfrm rot="-5400000">
                  <a:off x="1042069" y="6573631"/>
                  <a:ext cx="272400" cy="228600"/>
                </a:xfrm>
                <a:prstGeom prst="homePlate">
                  <a:avLst>
                    <a:gd name="adj" fmla="val 50000"/>
                  </a:avLst>
                </a:prstGeom>
                <a:solidFill>
                  <a:srgbClr val="51FF1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409" name="Shape 409"/>
                <p:cNvSpPr/>
                <p:nvPr/>
              </p:nvSpPr>
              <p:spPr>
                <a:xfrm rot="-5400000">
                  <a:off x="1335580" y="6573631"/>
                  <a:ext cx="272400" cy="228600"/>
                </a:xfrm>
                <a:prstGeom prst="homePlate">
                  <a:avLst>
                    <a:gd name="adj" fmla="val 50000"/>
                  </a:avLst>
                </a:prstGeom>
                <a:solidFill>
                  <a:srgbClr val="FF8E16"/>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sp>
              <p:nvSpPr>
                <p:cNvPr id="410" name="Shape 410"/>
                <p:cNvSpPr/>
                <p:nvPr/>
              </p:nvSpPr>
              <p:spPr>
                <a:xfrm rot="-5400000">
                  <a:off x="748558" y="6573631"/>
                  <a:ext cx="272400" cy="228600"/>
                </a:xfrm>
                <a:prstGeom prst="homePlate">
                  <a:avLst>
                    <a:gd name="adj" fmla="val 50000"/>
                  </a:avLst>
                </a:prstGeom>
                <a:solidFill>
                  <a:srgbClr val="43A6FF"/>
                </a:solidFill>
                <a:ln w="25400" cap="flat" cmpd="sng">
                  <a:solidFill>
                    <a:srgbClr val="A5A5A5"/>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spcAft>
                      <a:spcPts val="0"/>
                    </a:spcAft>
                    <a:buNone/>
                  </a:pPr>
                  <a:endParaRPr sz="3000" b="0" i="0" u="none" strike="noStrike" cap="none">
                    <a:solidFill>
                      <a:srgbClr val="000000"/>
                    </a:solidFill>
                    <a:latin typeface="Cabin"/>
                    <a:ea typeface="Cabin"/>
                    <a:cs typeface="Cabin"/>
                    <a:sym typeface="Cabin"/>
                  </a:endParaRPr>
                </a:p>
              </p:txBody>
            </p:sp>
          </p:grpSp>
        </p:grpSp>
      </p:grpSp>
      <p:cxnSp>
        <p:nvCxnSpPr>
          <p:cNvPr id="411" name="Shape 411"/>
          <p:cNvCxnSpPr/>
          <p:nvPr/>
        </p:nvCxnSpPr>
        <p:spPr>
          <a:xfrm flipH="1">
            <a:off x="2528000" y="2301550"/>
            <a:ext cx="2942399" cy="995999"/>
          </a:xfrm>
          <a:prstGeom prst="straightConnector1">
            <a:avLst/>
          </a:prstGeom>
          <a:blipFill rotWithShape="1">
            <a:blip r:embed="rId3">
              <a:alphaModFix/>
            </a:blip>
            <a:tile tx="1797850" ty="0" sx="-99997" sy="99997" flip="none" algn="tl"/>
          </a:blipFill>
          <a:ln w="152400" cap="flat" cmpd="sng">
            <a:solidFill>
              <a:srgbClr val="7F7F7F"/>
            </a:solidFill>
            <a:prstDash val="solid"/>
            <a:round/>
            <a:headEnd type="none" w="med" len="med"/>
            <a:tailEnd type="triangle" w="med" len="med"/>
          </a:ln>
        </p:spPr>
      </p:cxnSp>
      <p:cxnSp>
        <p:nvCxnSpPr>
          <p:cNvPr id="412" name="Shape 412"/>
          <p:cNvCxnSpPr/>
          <p:nvPr/>
        </p:nvCxnSpPr>
        <p:spPr>
          <a:xfrm flipH="1">
            <a:off x="4330424" y="2342400"/>
            <a:ext cx="1165500" cy="1374600"/>
          </a:xfrm>
          <a:prstGeom prst="straightConnector1">
            <a:avLst/>
          </a:prstGeom>
          <a:blipFill rotWithShape="1">
            <a:blip r:embed="rId3">
              <a:alphaModFix/>
            </a:blip>
            <a:tile tx="0" ty="0" sx="99997" sy="99997" flip="none" algn="tl"/>
          </a:blipFill>
          <a:ln w="152400" cap="flat" cmpd="sng">
            <a:solidFill>
              <a:srgbClr val="7F7F7F"/>
            </a:solidFill>
            <a:prstDash val="solid"/>
            <a:round/>
            <a:headEnd type="none" w="med" len="med"/>
            <a:tailEnd type="triangle" w="med" len="med"/>
          </a:ln>
        </p:spPr>
      </p:cxnSp>
      <p:cxnSp>
        <p:nvCxnSpPr>
          <p:cNvPr id="413" name="Shape 413"/>
          <p:cNvCxnSpPr/>
          <p:nvPr/>
        </p:nvCxnSpPr>
        <p:spPr>
          <a:xfrm>
            <a:off x="5582775" y="2362850"/>
            <a:ext cx="423899" cy="868200"/>
          </a:xfrm>
          <a:prstGeom prst="straightConnector1">
            <a:avLst/>
          </a:prstGeom>
          <a:blipFill rotWithShape="1">
            <a:blip r:embed="rId3">
              <a:alphaModFix/>
            </a:blip>
            <a:tile tx="0" ty="0" sx="99997" sy="99997" flip="none" algn="tl"/>
          </a:blipFill>
          <a:ln w="152400" cap="flat" cmpd="sng">
            <a:solidFill>
              <a:srgbClr val="7F7F7F"/>
            </a:solidFill>
            <a:prstDash val="solid"/>
            <a:round/>
            <a:headEnd type="none" w="med" len="med"/>
            <a:tailEnd type="triangle" w="med" len="med"/>
          </a:ln>
        </p:spPr>
      </p:cxnSp>
      <p:grpSp>
        <p:nvGrpSpPr>
          <p:cNvPr id="414" name="Shape 414"/>
          <p:cNvGrpSpPr/>
          <p:nvPr/>
        </p:nvGrpSpPr>
        <p:grpSpPr>
          <a:xfrm>
            <a:off x="0" y="0"/>
            <a:ext cx="9144000" cy="362699"/>
            <a:chOff x="0" y="0"/>
            <a:chExt cx="9144000" cy="362699"/>
          </a:xfrm>
        </p:grpSpPr>
        <p:sp>
          <p:nvSpPr>
            <p:cNvPr id="415" name="Shape 415"/>
            <p:cNvSpPr txBox="1"/>
            <p:nvPr/>
          </p:nvSpPr>
          <p:spPr>
            <a:xfrm>
              <a:off x="0" y="0"/>
              <a:ext cx="9144000" cy="362699"/>
            </a:xfrm>
            <a:prstGeom prst="rect">
              <a:avLst/>
            </a:prstGeom>
            <a:solidFill>
              <a:srgbClr val="EFEFEF"/>
            </a:solidFill>
            <a:ln>
              <a:noFill/>
            </a:ln>
          </p:spPr>
          <p:txBody>
            <a:bodyPr lIns="91425" tIns="91425" rIns="91425" bIns="91425" anchor="ctr" anchorCtr="0">
              <a:noAutofit/>
            </a:bodyPr>
            <a:lstStyle/>
            <a:p>
              <a:pPr lvl="0" algn="r" rtl="0">
                <a:spcBef>
                  <a:spcPts val="0"/>
                </a:spcBef>
                <a:buNone/>
              </a:pPr>
              <a:r>
                <a:rPr lang="en" sz="1800">
                  <a:latin typeface="Droid Sans"/>
                  <a:ea typeface="Droid Sans"/>
                  <a:cs typeface="Droid Sans"/>
                  <a:sym typeface="Droid Sans"/>
                </a:rPr>
                <a:t>Slides at </a:t>
              </a:r>
              <a:r>
                <a:rPr lang="en" sz="1800" b="1">
                  <a:latin typeface="Droid Sans"/>
                  <a:ea typeface="Droid Sans"/>
                  <a:cs typeface="Droid Sans"/>
                  <a:sym typeface="Droid Sans"/>
                </a:rPr>
                <a:t>bit.ly/smart-fhir-2016</a:t>
              </a:r>
            </a:p>
          </p:txBody>
        </p:sp>
        <p:sp>
          <p:nvSpPr>
            <p:cNvPr id="416" name="Shape 416"/>
            <p:cNvSpPr txBox="1"/>
            <p:nvPr/>
          </p:nvSpPr>
          <p:spPr>
            <a:xfrm>
              <a:off x="0" y="0"/>
              <a:ext cx="9144000" cy="362699"/>
            </a:xfrm>
            <a:prstGeom prst="rect">
              <a:avLst/>
            </a:prstGeom>
            <a:noFill/>
            <a:ln>
              <a:noFill/>
            </a:ln>
          </p:spPr>
          <p:txBody>
            <a:bodyPr lIns="91425" tIns="91425" rIns="91425" bIns="91425" anchor="ctr" anchorCtr="0">
              <a:noAutofit/>
            </a:bodyPr>
            <a:lstStyle/>
            <a:p>
              <a:pPr lvl="0" rtl="0">
                <a:spcBef>
                  <a:spcPts val="0"/>
                </a:spcBef>
                <a:buNone/>
              </a:pPr>
              <a:r>
                <a:rPr lang="en" sz="1800">
                  <a:latin typeface="Droid Sans"/>
                  <a:ea typeface="Droid Sans"/>
                  <a:cs typeface="Droid Sans"/>
                  <a:sym typeface="Droid Sans"/>
                </a:rPr>
                <a:t>@JoshCMandel @SMARTHealthIT</a:t>
              </a:r>
            </a:p>
          </p:txBody>
        </p:sp>
      </p:grpSp>
    </p:spTree>
  </p:cSld>
  <p:clrMapOvr>
    <a:masterClrMapping/>
  </p:clrMapOvr>
  <p:transition spd="slow">
    <p:cut/>
  </p:transition>
</p:sld>
</file>

<file path=ppt/theme/theme1.xml><?xml version="1.0" encoding="utf-8"?>
<a:theme xmlns:a="http://schemas.openxmlformats.org/drawingml/2006/main"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385</TotalTime>
  <Words>1321</Words>
  <Application>Microsoft Office PowerPoint</Application>
  <PresentationFormat>On-screen Show (16:9)</PresentationFormat>
  <Paragraphs>283</Paragraphs>
  <Slides>31</Slides>
  <Notes>30</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31</vt:i4>
      </vt:variant>
    </vt:vector>
  </HeadingPairs>
  <TitlesOfParts>
    <vt:vector size="48" baseType="lpstr">
      <vt:lpstr>Souce Sans Pro</vt:lpstr>
      <vt:lpstr>Verdana</vt:lpstr>
      <vt:lpstr>Helvetica</vt:lpstr>
      <vt:lpstr>Cabin</vt:lpstr>
      <vt:lpstr>Calibri</vt:lpstr>
      <vt:lpstr>Arial</vt:lpstr>
      <vt:lpstr>ＭＳ Ｐゴシック</vt:lpstr>
      <vt:lpstr>Perpetua</vt:lpstr>
      <vt:lpstr>Wingdings</vt:lpstr>
      <vt:lpstr>Courier New</vt:lpstr>
      <vt:lpstr>Wingdings 2</vt:lpstr>
      <vt:lpstr>Trebuchet MS</vt:lpstr>
      <vt:lpstr>Droid Sans Mono</vt:lpstr>
      <vt:lpstr>Droid Sans</vt:lpstr>
      <vt:lpstr>simple-light</vt:lpstr>
      <vt:lpstr>Office Theme</vt:lpstr>
      <vt:lpstr>Custom Theme</vt:lpstr>
      <vt:lpstr>  SMART on FHIR </vt:lpstr>
      <vt:lpstr>SMART's Core Focus</vt:lpstr>
      <vt:lpstr>SMART's Core Focus</vt:lpstr>
      <vt:lpstr>SMART's Core Focus</vt:lpstr>
      <vt:lpstr>SMART's Core Focus</vt:lpstr>
      <vt:lpstr>Motivation: Let people with ideas...</vt:lpstr>
      <vt:lpstr>… do better than publishing PDFs!</vt:lpstr>
      <vt:lpstr>PowerPoint Presentation</vt:lpstr>
      <vt:lpstr>PowerPoint Presentation</vt:lpstr>
      <vt:lpstr>PowerPoint Presentation</vt:lpstr>
      <vt:lpstr>PowerPoint Presentation</vt:lpstr>
      <vt:lpstr>PowerPoint Presentation</vt:lpstr>
      <vt:lpstr>PowerPoint Presentation</vt:lpstr>
      <vt:lpstr>First Take: SMART "Classic"</vt:lpstr>
      <vt:lpstr>First Take: SMART "Classic"</vt:lpstr>
      <vt:lpstr>First Take: SMART "Classic"</vt:lpstr>
      <vt:lpstr>Take Two: SMART on FHIR</vt:lpstr>
      <vt:lpstr>Building an app platform with FHIR</vt:lpstr>
      <vt:lpstr>PowerPoint Presentation</vt:lpstr>
      <vt:lpstr>OAuth 2 shines at "access delegation"</vt:lpstr>
      <vt:lpstr>OAuth 2 + OpenID Connect</vt:lpstr>
      <vt:lpstr>Quick demo of SMART</vt:lpstr>
      <vt:lpstr>PowerPoint Presentation</vt:lpstr>
      <vt:lpstr>PowerPoint Presentation</vt:lpstr>
      <vt:lpstr>PowerPoint Presentation</vt:lpstr>
      <vt:lpstr>PowerPoint Presentation</vt:lpstr>
      <vt:lpstr>PowerPoint Presentation</vt:lpstr>
      <vt:lpstr>PowerPoint Presentation</vt:lpstr>
      <vt:lpstr>SMART Lessons</vt:lpstr>
      <vt:lpstr>SMART on FHIR: Community</vt:lpstr>
      <vt:lpstr>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on FHIR</dc:title>
  <dc:creator>lloyd</dc:creator>
  <cp:lastModifiedBy>lloyd</cp:lastModifiedBy>
  <cp:revision>6</cp:revision>
  <dcterms:modified xsi:type="dcterms:W3CDTF">2016-04-27T03:18:18Z</dcterms:modified>
</cp:coreProperties>
</file>